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6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0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5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6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1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4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9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6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0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6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E2814-E9B6-5F43-AB6B-818FCCE1FBF6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69392-9583-7647-8E4E-69491A1AE59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1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i="1" dirty="0" smtClean="0"/>
              <a:t>I </a:t>
            </a:r>
            <a:r>
              <a:rPr lang="en-US" sz="4800" i="1" dirty="0" err="1"/>
              <a:t>germanismi</a:t>
            </a:r>
            <a:r>
              <a:rPr lang="en-US" sz="4800" i="1" dirty="0"/>
              <a:t> </a:t>
            </a:r>
            <a:r>
              <a:rPr lang="en-US" sz="4800" i="1" dirty="0" err="1"/>
              <a:t>nel</a:t>
            </a:r>
            <a:r>
              <a:rPr lang="en-US" sz="4800" i="1" dirty="0"/>
              <a:t> ladino </a:t>
            </a:r>
            <a:r>
              <a:rPr lang="en-US" sz="4800" i="1" dirty="0" smtClean="0"/>
              <a:t/>
            </a:r>
            <a:br>
              <a:rPr lang="en-US" sz="4800" i="1" dirty="0" smtClean="0"/>
            </a:br>
            <a:r>
              <a:rPr lang="en-US" sz="4800" i="1" dirty="0" err="1" smtClean="0"/>
              <a:t>dell’Alto</a:t>
            </a:r>
            <a:r>
              <a:rPr lang="en-US" sz="4800" i="1" dirty="0" smtClean="0"/>
              <a:t> </a:t>
            </a:r>
            <a:r>
              <a:rPr lang="en-US" sz="4800" i="1" dirty="0"/>
              <a:t>Adige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Giampaolo</a:t>
            </a:r>
            <a:r>
              <a:rPr lang="en-US" dirty="0" smtClean="0"/>
              <a:t> </a:t>
            </a:r>
            <a:r>
              <a:rPr lang="en-US" dirty="0" err="1" smtClean="0"/>
              <a:t>Salvi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Eötvös</a:t>
            </a:r>
            <a:r>
              <a:rPr lang="en-US" dirty="0" smtClean="0"/>
              <a:t> </a:t>
            </a:r>
            <a:r>
              <a:rPr lang="en-US" dirty="0" err="1" smtClean="0"/>
              <a:t>Loránd</a:t>
            </a:r>
            <a:r>
              <a:rPr lang="en-US" dirty="0" smtClean="0"/>
              <a:t> – Budapest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2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Morfologia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possiedono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forma di </a:t>
            </a:r>
            <a:r>
              <a:rPr lang="en-US" dirty="0" err="1"/>
              <a:t>pronome</a:t>
            </a:r>
            <a:r>
              <a:rPr lang="en-US" dirty="0"/>
              <a:t> </a:t>
            </a:r>
            <a:r>
              <a:rPr lang="en-US" i="1" dirty="0" err="1"/>
              <a:t>soggetto</a:t>
            </a:r>
            <a:r>
              <a:rPr lang="en-US" i="1" dirty="0"/>
              <a:t> </a:t>
            </a:r>
            <a:r>
              <a:rPr lang="en-US" i="1" dirty="0" err="1"/>
              <a:t>impersonale</a:t>
            </a:r>
            <a:r>
              <a:rPr lang="en-US" dirty="0"/>
              <a:t> </a:t>
            </a:r>
            <a:r>
              <a:rPr lang="en-US" dirty="0" err="1"/>
              <a:t>generico</a:t>
            </a:r>
            <a:r>
              <a:rPr lang="en-US" dirty="0"/>
              <a:t>: mar. [</a:t>
            </a:r>
            <a:r>
              <a:rPr lang="en-US" dirty="0" err="1"/>
              <a:t>aŋ</a:t>
            </a:r>
            <a:r>
              <a:rPr lang="en-US" dirty="0"/>
              <a:t>]/[-(o)</a:t>
            </a:r>
            <a:r>
              <a:rPr lang="en-US" dirty="0" err="1"/>
              <a:t>ŋ</a:t>
            </a:r>
            <a:r>
              <a:rPr lang="en-US" dirty="0"/>
              <a:t>], bad. [</a:t>
            </a:r>
            <a:r>
              <a:rPr lang="en-US" dirty="0" err="1"/>
              <a:t>aŋ</a:t>
            </a:r>
            <a:r>
              <a:rPr lang="en-US" dirty="0"/>
              <a:t>]/[-(</a:t>
            </a:r>
            <a:r>
              <a:rPr lang="en-US" dirty="0" err="1"/>
              <a:t>ə</a:t>
            </a:r>
            <a:r>
              <a:rPr lang="en-US" dirty="0"/>
              <a:t>/u)</a:t>
            </a:r>
            <a:r>
              <a:rPr lang="en-US" dirty="0" err="1"/>
              <a:t>ŋ</a:t>
            </a:r>
            <a:r>
              <a:rPr lang="en-US" dirty="0"/>
              <a:t>], </a:t>
            </a:r>
            <a:r>
              <a:rPr lang="en-US" dirty="0" err="1"/>
              <a:t>gard</a:t>
            </a:r>
            <a:r>
              <a:rPr lang="en-US" dirty="0"/>
              <a:t>. [</a:t>
            </a:r>
            <a:r>
              <a:rPr lang="en-US" dirty="0" err="1"/>
              <a:t>ŋ</a:t>
            </a:r>
            <a:r>
              <a:rPr lang="en-US" dirty="0"/>
              <a:t>]/[-(</a:t>
            </a:r>
            <a:r>
              <a:rPr lang="en-US" dirty="0" err="1"/>
              <a:t>ə</a:t>
            </a:r>
            <a:r>
              <a:rPr lang="en-US" dirty="0"/>
              <a:t>)</a:t>
            </a:r>
            <a:r>
              <a:rPr lang="en-US" dirty="0" err="1"/>
              <a:t>ŋ</a:t>
            </a:r>
            <a:r>
              <a:rPr lang="en-US" dirty="0"/>
              <a:t>]: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	(</a:t>
            </a:r>
            <a:r>
              <a:rPr lang="en-US" dirty="0" err="1"/>
              <a:t>gard</a:t>
            </a:r>
            <a:r>
              <a:rPr lang="en-US" dirty="0"/>
              <a:t>.) 	</a:t>
            </a:r>
            <a:r>
              <a:rPr lang="en-US" dirty="0" err="1"/>
              <a:t>ʃə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en-US" dirty="0"/>
              <a:t> ˈa ˈ</a:t>
            </a:r>
            <a:r>
              <a:rPr lang="en-US" dirty="0" err="1"/>
              <a:t>suən</a:t>
            </a:r>
            <a:r>
              <a:rPr lang="en-US" dirty="0"/>
              <a:t>, ˈ</a:t>
            </a:r>
            <a:r>
              <a:rPr lang="en-US" dirty="0" err="1"/>
              <a:t>va-</a:t>
            </a:r>
            <a:r>
              <a:rPr lang="en-US" b="1" dirty="0" err="1">
                <a:solidFill>
                  <a:srgbClr val="FF0000"/>
                </a:solidFill>
              </a:rPr>
              <a:t>ŋ</a:t>
            </a:r>
            <a:r>
              <a:rPr lang="en-US" dirty="0"/>
              <a:t> a </a:t>
            </a:r>
            <a:r>
              <a:rPr lang="en-US" dirty="0" err="1"/>
              <a:t>durˈmi</a:t>
            </a:r>
            <a:r>
              <a:rPr lang="en-US" dirty="0"/>
              <a:t> (se </a:t>
            </a:r>
            <a:r>
              <a:rPr lang="en-US" i="1" dirty="0"/>
              <a:t>an</a:t>
            </a:r>
            <a:r>
              <a:rPr lang="en-US" dirty="0"/>
              <a:t> </a:t>
            </a:r>
            <a:r>
              <a:rPr lang="en-US" dirty="0" smtClean="0"/>
              <a:t>				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/>
              <a:t>sonno</a:t>
            </a:r>
            <a:r>
              <a:rPr lang="en-US" dirty="0"/>
              <a:t>, </a:t>
            </a:r>
            <a:r>
              <a:rPr lang="en-US" dirty="0" err="1"/>
              <a:t>vanno</a:t>
            </a:r>
            <a:r>
              <a:rPr lang="en-US" dirty="0"/>
              <a:t>-</a:t>
            </a:r>
            <a:r>
              <a:rPr lang="en-US" i="1" dirty="0"/>
              <a:t>an</a:t>
            </a:r>
            <a:r>
              <a:rPr lang="en-US" dirty="0"/>
              <a:t> a </a:t>
            </a:r>
            <a:r>
              <a:rPr lang="en-US" dirty="0" err="1"/>
              <a:t>dormire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‘</a:t>
            </a:r>
            <a:r>
              <a:rPr lang="en-US" dirty="0"/>
              <a:t>se </a:t>
            </a:r>
            <a:r>
              <a:rPr lang="en-US" dirty="0" err="1"/>
              <a:t>si</a:t>
            </a:r>
            <a:r>
              <a:rPr lang="en-US" dirty="0"/>
              <a:t> ha </a:t>
            </a:r>
            <a:r>
              <a:rPr lang="en-US" dirty="0" err="1"/>
              <a:t>sonno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dormire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 smtClean="0"/>
              <a:t>b. (</a:t>
            </a:r>
            <a:r>
              <a:rPr lang="en-US" dirty="0"/>
              <a:t>bad.) </a:t>
            </a:r>
            <a:r>
              <a:rPr lang="en-US" b="1" dirty="0" err="1" smtClean="0">
                <a:solidFill>
                  <a:srgbClr val="FF0000"/>
                </a:solidFill>
              </a:rPr>
              <a:t>aŋ</a:t>
            </a:r>
            <a:r>
              <a:rPr lang="en-US" dirty="0" smtClean="0"/>
              <a:t> </a:t>
            </a:r>
            <a:r>
              <a:rPr lang="en-US" dirty="0"/>
              <a:t>ˈe </a:t>
            </a:r>
            <a:r>
              <a:rPr lang="en-US" dirty="0" err="1"/>
              <a:t>ʒyːs</a:t>
            </a:r>
            <a:r>
              <a:rPr lang="en-US" dirty="0"/>
              <a:t> (</a:t>
            </a:r>
            <a:r>
              <a:rPr lang="en-US" i="1" dirty="0"/>
              <a:t>an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andati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3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4.1. </a:t>
            </a:r>
            <a:r>
              <a:rPr lang="en-US" dirty="0" err="1"/>
              <a:t>Sintagma</a:t>
            </a:r>
            <a:r>
              <a:rPr lang="en-US" dirty="0"/>
              <a:t> </a:t>
            </a:r>
            <a:r>
              <a:rPr lang="en-US" dirty="0" err="1"/>
              <a:t>nominale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Uso</a:t>
            </a:r>
            <a:r>
              <a:rPr lang="en-US" i="1" dirty="0"/>
              <a:t> </a:t>
            </a:r>
            <a:r>
              <a:rPr lang="en-US" i="1" dirty="0" err="1"/>
              <a:t>dell’articolo</a:t>
            </a:r>
            <a:r>
              <a:rPr lang="en-US" dirty="0"/>
              <a:t>. </a:t>
            </a:r>
            <a:r>
              <a:rPr lang="en-US" dirty="0" err="1"/>
              <a:t>Diversamente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dialetti</a:t>
            </a:r>
            <a:r>
              <a:rPr lang="en-US" dirty="0"/>
              <a:t> </a:t>
            </a:r>
            <a:r>
              <a:rPr lang="en-US" dirty="0" err="1"/>
              <a:t>italiani</a:t>
            </a:r>
            <a:r>
              <a:rPr lang="en-US" dirty="0"/>
              <a:t> </a:t>
            </a:r>
            <a:r>
              <a:rPr lang="en-US" dirty="0" err="1"/>
              <a:t>settentrionali</a:t>
            </a:r>
            <a:r>
              <a:rPr lang="en-US" dirty="0"/>
              <a:t>,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varietà</a:t>
            </a:r>
            <a:r>
              <a:rPr lang="en-US" dirty="0"/>
              <a:t> </a:t>
            </a:r>
            <a:r>
              <a:rPr lang="en-US" dirty="0" err="1"/>
              <a:t>ladine</a:t>
            </a:r>
            <a:r>
              <a:rPr lang="en-US" dirty="0"/>
              <a:t> </a:t>
            </a:r>
            <a:r>
              <a:rPr lang="en-US" dirty="0" err="1"/>
              <a:t>atesine</a:t>
            </a:r>
            <a:r>
              <a:rPr lang="en-US" dirty="0"/>
              <a:t>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usa</a:t>
            </a:r>
            <a:r>
              <a:rPr lang="en-US" dirty="0"/>
              <a:t> </a:t>
            </a:r>
            <a:r>
              <a:rPr lang="en-US" dirty="0" err="1"/>
              <a:t>l’articolo</a:t>
            </a:r>
            <a:r>
              <a:rPr lang="en-US" dirty="0"/>
              <a:t> </a:t>
            </a:r>
            <a:r>
              <a:rPr lang="en-US" dirty="0" err="1"/>
              <a:t>definito</a:t>
            </a:r>
            <a:r>
              <a:rPr lang="en-US" dirty="0"/>
              <a:t> </a:t>
            </a:r>
            <a:r>
              <a:rPr lang="en-US" dirty="0" err="1"/>
              <a:t>davanti</a:t>
            </a:r>
            <a:r>
              <a:rPr lang="en-US" dirty="0"/>
              <a:t> al </a:t>
            </a:r>
            <a:r>
              <a:rPr lang="en-US" i="1" dirty="0" err="1"/>
              <a:t>possessivo</a:t>
            </a:r>
            <a:r>
              <a:rPr lang="en-US" dirty="0"/>
              <a:t> </a:t>
            </a:r>
            <a:r>
              <a:rPr lang="en-US" dirty="0" err="1"/>
              <a:t>usato</a:t>
            </a:r>
            <a:r>
              <a:rPr lang="en-US" dirty="0"/>
              <a:t> come </a:t>
            </a:r>
            <a:r>
              <a:rPr lang="en-US" dirty="0" err="1"/>
              <a:t>determinante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bad. [ˈ</a:t>
            </a:r>
            <a:r>
              <a:rPr lang="en-US" dirty="0" err="1">
                <a:solidFill>
                  <a:srgbClr val="FF0000"/>
                </a:solidFill>
              </a:rPr>
              <a:t>tya</a:t>
            </a:r>
            <a:r>
              <a:rPr lang="en-US" dirty="0">
                <a:solidFill>
                  <a:srgbClr val="FF0000"/>
                </a:solidFill>
              </a:rPr>
              <a:t> ˈ</a:t>
            </a:r>
            <a:r>
              <a:rPr lang="en-US" dirty="0" err="1">
                <a:solidFill>
                  <a:srgbClr val="FF0000"/>
                </a:solidFill>
              </a:rPr>
              <a:t>coːra</a:t>
            </a:r>
            <a:r>
              <a:rPr lang="en-US" dirty="0">
                <a:solidFill>
                  <a:srgbClr val="FF0000"/>
                </a:solidFill>
              </a:rPr>
              <a:t>] ‘la </a:t>
            </a:r>
            <a:r>
              <a:rPr lang="en-US" dirty="0" err="1">
                <a:solidFill>
                  <a:srgbClr val="FF0000"/>
                </a:solidFill>
              </a:rPr>
              <a:t>tua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capra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[ˈ</a:t>
            </a:r>
            <a:r>
              <a:rPr lang="en-US" dirty="0" err="1">
                <a:solidFill>
                  <a:srgbClr val="FF0000"/>
                </a:solidFill>
              </a:rPr>
              <a:t>ti</a:t>
            </a:r>
            <a:r>
              <a:rPr lang="en-US" dirty="0">
                <a:solidFill>
                  <a:srgbClr val="FF0000"/>
                </a:solidFill>
              </a:rPr>
              <a:t> ˈ</a:t>
            </a:r>
            <a:r>
              <a:rPr lang="en-US" dirty="0" err="1">
                <a:solidFill>
                  <a:srgbClr val="FF0000"/>
                </a:solidFill>
              </a:rPr>
              <a:t>tʃæwra</a:t>
            </a:r>
            <a:r>
              <a:rPr lang="en-US" dirty="0">
                <a:solidFill>
                  <a:srgbClr val="FF0000"/>
                </a:solidFill>
              </a:rPr>
              <a:t>], </a:t>
            </a:r>
            <a:r>
              <a:rPr lang="en-US" dirty="0" err="1">
                <a:solidFill>
                  <a:srgbClr val="FF0000"/>
                </a:solidFill>
              </a:rPr>
              <a:t>fass</a:t>
            </a:r>
            <a:r>
              <a:rPr lang="en-US" dirty="0">
                <a:solidFill>
                  <a:srgbClr val="FF0000"/>
                </a:solidFill>
              </a:rPr>
              <a:t>. [ˈ</a:t>
            </a:r>
            <a:r>
              <a:rPr lang="en-US" dirty="0" err="1">
                <a:solidFill>
                  <a:srgbClr val="FF0000"/>
                </a:solidFill>
              </a:rPr>
              <a:t>tia</a:t>
            </a:r>
            <a:r>
              <a:rPr lang="en-US" dirty="0">
                <a:solidFill>
                  <a:srgbClr val="FF0000"/>
                </a:solidFill>
              </a:rPr>
              <a:t> ˈ</a:t>
            </a:r>
            <a:r>
              <a:rPr lang="en-US" dirty="0" err="1">
                <a:solidFill>
                  <a:srgbClr val="FF0000"/>
                </a:solidFill>
              </a:rPr>
              <a:t>tʃawra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</a:t>
            </a:r>
            <a:r>
              <a:rPr lang="en-US" dirty="0" err="1" smtClean="0"/>
              <a:t>Sintassi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4.1. </a:t>
            </a:r>
            <a:r>
              <a:rPr lang="en-US" dirty="0" err="1"/>
              <a:t>Sintagma</a:t>
            </a:r>
            <a:r>
              <a:rPr lang="en-US" dirty="0"/>
              <a:t> </a:t>
            </a:r>
            <a:r>
              <a:rPr lang="en-US" dirty="0" err="1"/>
              <a:t>nominale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 err="1" smtClean="0"/>
              <a:t>gaderano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i="1" dirty="0" err="1"/>
              <a:t>riferimento</a:t>
            </a:r>
            <a:r>
              <a:rPr lang="en-US" i="1" dirty="0"/>
              <a:t> </a:t>
            </a:r>
            <a:r>
              <a:rPr lang="en-US" i="1" dirty="0" err="1"/>
              <a:t>generico</a:t>
            </a:r>
            <a:r>
              <a:rPr lang="en-US" dirty="0"/>
              <a:t> di un SN </a:t>
            </a:r>
            <a:r>
              <a:rPr lang="en-US" dirty="0" err="1"/>
              <a:t>plurale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esprimere</a:t>
            </a:r>
            <a:r>
              <a:rPr lang="en-US" dirty="0"/>
              <a:t> con </a:t>
            </a:r>
            <a:r>
              <a:rPr lang="en-US" dirty="0" err="1"/>
              <a:t>l’articolo</a:t>
            </a:r>
            <a:r>
              <a:rPr lang="en-US" dirty="0"/>
              <a:t> </a:t>
            </a:r>
            <a:r>
              <a:rPr lang="en-US" dirty="0" err="1"/>
              <a:t>definito</a:t>
            </a:r>
            <a:r>
              <a:rPr lang="en-US" dirty="0"/>
              <a:t>, come in </a:t>
            </a:r>
            <a:r>
              <a:rPr lang="en-US" dirty="0" err="1"/>
              <a:t>genere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altre</a:t>
            </a:r>
            <a:r>
              <a:rPr lang="en-US" dirty="0"/>
              <a:t> </a:t>
            </a:r>
            <a:r>
              <a:rPr lang="en-US" dirty="0" err="1"/>
              <a:t>lingue</a:t>
            </a:r>
            <a:r>
              <a:rPr lang="en-US" dirty="0"/>
              <a:t> </a:t>
            </a:r>
            <a:r>
              <a:rPr lang="en-US" dirty="0" err="1"/>
              <a:t>romanze</a:t>
            </a:r>
            <a:r>
              <a:rPr lang="en-US" dirty="0"/>
              <a:t>, ma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senza</a:t>
            </a:r>
            <a:r>
              <a:rPr lang="en-US" dirty="0"/>
              <a:t> </a:t>
            </a:r>
            <a:r>
              <a:rPr lang="en-US" dirty="0" err="1"/>
              <a:t>articolo</a:t>
            </a:r>
            <a:r>
              <a:rPr lang="en-US" dirty="0"/>
              <a:t>, come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lingue</a:t>
            </a:r>
            <a:r>
              <a:rPr lang="en-US" dirty="0"/>
              <a:t> </a:t>
            </a:r>
            <a:r>
              <a:rPr lang="en-US" dirty="0" err="1"/>
              <a:t>germaniche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bad.)	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) ˈ</a:t>
            </a:r>
            <a:r>
              <a:rPr lang="en-US" b="1" dirty="0" err="1">
                <a:solidFill>
                  <a:srgbClr val="FF0000"/>
                </a:solidFill>
              </a:rPr>
              <a:t>caŋs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ˈe </a:t>
            </a:r>
            <a:r>
              <a:rPr lang="en-US" dirty="0" err="1"/>
              <a:t>də</a:t>
            </a:r>
            <a:r>
              <a:rPr lang="en-US" dirty="0"/>
              <a:t> ˈ</a:t>
            </a:r>
            <a:r>
              <a:rPr lang="en-US" dirty="0" err="1"/>
              <a:t>boɲ</a:t>
            </a:r>
            <a:r>
              <a:rPr lang="en-US" dirty="0"/>
              <a:t> </a:t>
            </a:r>
            <a:r>
              <a:rPr lang="en-US" dirty="0" err="1"/>
              <a:t>kumˈpaːɲs</a:t>
            </a:r>
            <a:r>
              <a:rPr lang="en-US" dirty="0"/>
              <a:t> d la </a:t>
            </a:r>
            <a:r>
              <a:rPr lang="en-US" dirty="0" err="1"/>
              <a:t>pərˈsona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([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 err="1"/>
              <a:t>cani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di </a:t>
            </a:r>
            <a:r>
              <a:rPr lang="en-US" dirty="0" err="1"/>
              <a:t>buoni</a:t>
            </a:r>
            <a:r>
              <a:rPr lang="en-US" dirty="0"/>
              <a:t> amici di la persona)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‘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cani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buoni</a:t>
            </a:r>
            <a:r>
              <a:rPr lang="en-US" dirty="0"/>
              <a:t> amici </a:t>
            </a:r>
            <a:r>
              <a:rPr lang="en-US" dirty="0" err="1"/>
              <a:t>dell’uomo</a:t>
            </a:r>
            <a:r>
              <a:rPr lang="en-US" dirty="0"/>
              <a:t>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</a:t>
            </a:r>
            <a:r>
              <a:rPr lang="en-US" dirty="0" err="1" smtClean="0"/>
              <a:t>Sintassi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4.2.</a:t>
            </a:r>
            <a:r>
              <a:rPr lang="en-US" b="1" dirty="0"/>
              <a:t> </a:t>
            </a:r>
            <a:r>
              <a:rPr lang="en-US" dirty="0" err="1"/>
              <a:t>Sintagma</a:t>
            </a:r>
            <a:r>
              <a:rPr lang="en-US" dirty="0"/>
              <a:t> </a:t>
            </a:r>
            <a:r>
              <a:rPr lang="en-US" dirty="0" err="1"/>
              <a:t>verbale</a:t>
            </a:r>
            <a:endParaRPr lang="en-US" dirty="0"/>
          </a:p>
          <a:p>
            <a:pPr marL="0" indent="0">
              <a:buNone/>
            </a:pPr>
            <a:r>
              <a:rPr lang="en-US" i="1" dirty="0" err="1" smtClean="0"/>
              <a:t>Negazione</a:t>
            </a:r>
            <a:r>
              <a:rPr lang="en-US" i="1" smtClean="0"/>
              <a:t>:</a:t>
            </a:r>
            <a:r>
              <a:rPr lang="en-US" smtClean="0"/>
              <a:t> </a:t>
            </a:r>
            <a:r>
              <a:rPr lang="en-US" dirty="0"/>
              <a:t>in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normalmente</a:t>
            </a:r>
            <a:r>
              <a:rPr lang="en-US" dirty="0"/>
              <a:t> due </a:t>
            </a:r>
            <a:r>
              <a:rPr lang="en-US" dirty="0" err="1"/>
              <a:t>elementi</a:t>
            </a:r>
            <a:r>
              <a:rPr lang="en-US" dirty="0"/>
              <a:t>,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precede e </a:t>
            </a:r>
            <a:r>
              <a:rPr lang="en-US" dirty="0" err="1"/>
              <a:t>l’altro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segue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flesso</a:t>
            </a:r>
            <a:r>
              <a:rPr lang="en-US" dirty="0"/>
              <a:t> </a:t>
            </a:r>
            <a:r>
              <a:rPr lang="en-US" dirty="0" smtClean="0"/>
              <a:t>(a)-(b)</a:t>
            </a:r>
            <a:r>
              <a:rPr lang="en-US" dirty="0"/>
              <a:t>, </a:t>
            </a:r>
            <a:r>
              <a:rPr lang="en-US" dirty="0" err="1"/>
              <a:t>anche</a:t>
            </a:r>
            <a:r>
              <a:rPr lang="en-US" dirty="0"/>
              <a:t> se in </a:t>
            </a:r>
            <a:r>
              <a:rPr lang="en-US" dirty="0" err="1"/>
              <a:t>alcuni</a:t>
            </a:r>
            <a:r>
              <a:rPr lang="en-US" dirty="0"/>
              <a:t> </a:t>
            </a:r>
            <a:r>
              <a:rPr lang="en-US" dirty="0" err="1"/>
              <a:t>contesti</a:t>
            </a:r>
            <a:r>
              <a:rPr lang="en-US" dirty="0"/>
              <a:t> (come </a:t>
            </a:r>
            <a:r>
              <a:rPr lang="en-US" dirty="0" err="1"/>
              <a:t>quando</a:t>
            </a:r>
            <a:r>
              <a:rPr lang="en-US" dirty="0"/>
              <a:t> la </a:t>
            </a:r>
            <a:r>
              <a:rPr lang="en-US" dirty="0" err="1"/>
              <a:t>negazione</a:t>
            </a:r>
            <a:r>
              <a:rPr lang="en-US" dirty="0"/>
              <a:t> è </a:t>
            </a:r>
            <a:r>
              <a:rPr lang="en-US" dirty="0" err="1"/>
              <a:t>espletiva</a:t>
            </a:r>
            <a:r>
              <a:rPr lang="en-US" dirty="0"/>
              <a:t>) è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usare</a:t>
            </a:r>
            <a:r>
              <a:rPr lang="en-US" dirty="0"/>
              <a:t> la sola </a:t>
            </a:r>
            <a:r>
              <a:rPr lang="en-US" dirty="0" err="1"/>
              <a:t>particella</a:t>
            </a:r>
            <a:r>
              <a:rPr lang="en-US" dirty="0"/>
              <a:t> </a:t>
            </a:r>
            <a:r>
              <a:rPr lang="en-US" dirty="0" err="1"/>
              <a:t>preverbale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dirty="0" smtClean="0"/>
              <a:t>)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eriod"/>
            </a:pPr>
            <a:r>
              <a:rPr lang="en-US" dirty="0" smtClean="0"/>
              <a:t>(</a:t>
            </a:r>
            <a:r>
              <a:rPr lang="en-US" dirty="0"/>
              <a:t>bad.)	ˈ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nə</a:t>
            </a:r>
            <a:r>
              <a:rPr lang="en-US" dirty="0"/>
              <a:t> ˈ</a:t>
            </a:r>
            <a:r>
              <a:rPr lang="en-US" dirty="0" err="1"/>
              <a:t>vaɲ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nia</a:t>
            </a:r>
            <a:r>
              <a:rPr lang="en-US" dirty="0"/>
              <a:t> </a:t>
            </a:r>
          </a:p>
          <a:p>
            <a:pPr marL="514350" indent="-514350">
              <a:buAutoNum type="alphaLcPeriod"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.)	ˈ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nə</a:t>
            </a:r>
            <a:r>
              <a:rPr lang="en-US" dirty="0"/>
              <a:t> ˈ</a:t>
            </a:r>
            <a:r>
              <a:rPr lang="en-US" dirty="0" err="1"/>
              <a:t>væŋ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nia</a:t>
            </a:r>
            <a:r>
              <a:rPr lang="en-US" b="1" dirty="0"/>
              <a:t> </a:t>
            </a:r>
            <a:r>
              <a:rPr lang="en-US" dirty="0"/>
              <a:t>(A. non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) ‘Anna non </a:t>
            </a:r>
            <a:r>
              <a:rPr lang="en-US" dirty="0" err="1"/>
              <a:t>viene</a:t>
            </a:r>
            <a:r>
              <a:rPr lang="en-US" dirty="0"/>
              <a:t>’</a:t>
            </a:r>
          </a:p>
          <a:p>
            <a:pPr marL="514350" indent="-514350">
              <a:buAutoNum type="alphaLcPeriod" startAt="3"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.) 	ˈ</a:t>
            </a:r>
            <a:r>
              <a:rPr lang="en-US" dirty="0" err="1"/>
              <a:t>rita</a:t>
            </a:r>
            <a:r>
              <a:rPr lang="en-US" dirty="0"/>
              <a:t> ˈ</a:t>
            </a:r>
            <a:r>
              <a:rPr lang="en-US" dirty="0" err="1"/>
              <a:t>læwra</a:t>
            </a:r>
            <a:r>
              <a:rPr lang="en-US" dirty="0"/>
              <a:t> </a:t>
            </a:r>
            <a:r>
              <a:rPr lang="en-US" dirty="0" err="1"/>
              <a:t>dəˈplu</a:t>
            </a:r>
            <a:r>
              <a:rPr lang="en-US" dirty="0"/>
              <a:t> </a:t>
            </a:r>
            <a:r>
              <a:rPr lang="en-US" dirty="0" err="1"/>
              <a:t>də</a:t>
            </a:r>
            <a:r>
              <a:rPr lang="en-US" dirty="0"/>
              <a:t> ˈ</a:t>
            </a:r>
            <a:r>
              <a:rPr lang="en-US" dirty="0" err="1"/>
              <a:t>kæl</a:t>
            </a:r>
            <a:r>
              <a:rPr lang="en-US" dirty="0"/>
              <a:t> </a:t>
            </a:r>
            <a:r>
              <a:rPr lang="en-US" dirty="0" err="1"/>
              <a:t>kə</a:t>
            </a:r>
            <a:r>
              <a:rPr lang="en-US" dirty="0"/>
              <a:t> la </a:t>
            </a:r>
            <a:r>
              <a:rPr lang="en-US" b="1" dirty="0" err="1">
                <a:solidFill>
                  <a:srgbClr val="FF0000"/>
                </a:solidFill>
              </a:rPr>
              <a:t>nə</a:t>
            </a:r>
            <a:r>
              <a:rPr lang="en-US" dirty="0"/>
              <a:t> </a:t>
            </a:r>
            <a:r>
              <a:rPr lang="en-US" dirty="0" err="1"/>
              <a:t>məˈsæsa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			(</a:t>
            </a:r>
            <a:r>
              <a:rPr lang="en-US" dirty="0"/>
              <a:t>R. </a:t>
            </a:r>
            <a:r>
              <a:rPr lang="en-US" dirty="0" err="1"/>
              <a:t>lavora</a:t>
            </a:r>
            <a:r>
              <a:rPr lang="en-US" dirty="0"/>
              <a:t> di-</a:t>
            </a:r>
            <a:r>
              <a:rPr lang="en-US" dirty="0" err="1"/>
              <a:t>più</a:t>
            </a:r>
            <a:r>
              <a:rPr lang="en-US" dirty="0"/>
              <a:t> di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essa</a:t>
            </a:r>
            <a:r>
              <a:rPr lang="en-US" dirty="0"/>
              <a:t> non </a:t>
            </a:r>
            <a:r>
              <a:rPr lang="en-US" dirty="0" err="1"/>
              <a:t>dovesse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			‘</a:t>
            </a:r>
            <a:r>
              <a:rPr lang="en-US" dirty="0"/>
              <a:t>Rita </a:t>
            </a:r>
            <a:r>
              <a:rPr lang="en-US" dirty="0" err="1"/>
              <a:t>lavora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di </a:t>
            </a:r>
            <a:r>
              <a:rPr lang="en-US" dirty="0" err="1"/>
              <a:t>quanto</a:t>
            </a:r>
            <a:r>
              <a:rPr lang="en-US" dirty="0"/>
              <a:t> (non) </a:t>
            </a:r>
            <a:r>
              <a:rPr lang="en-US" dirty="0" err="1"/>
              <a:t>dovrebbe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Come </a:t>
            </a:r>
            <a:r>
              <a:rPr lang="en-US" dirty="0" err="1"/>
              <a:t>frutto</a:t>
            </a:r>
            <a:r>
              <a:rPr lang="en-US" dirty="0"/>
              <a:t> di </a:t>
            </a:r>
            <a:r>
              <a:rPr lang="en-US" dirty="0" err="1"/>
              <a:t>un’evoluzione</a:t>
            </a:r>
            <a:r>
              <a:rPr lang="en-US" dirty="0"/>
              <a:t> </a:t>
            </a:r>
            <a:r>
              <a:rPr lang="en-US" dirty="0" err="1"/>
              <a:t>recente</a:t>
            </a:r>
            <a:r>
              <a:rPr lang="en-US" dirty="0"/>
              <a:t>, in </a:t>
            </a:r>
            <a:r>
              <a:rPr lang="en-US" dirty="0" err="1"/>
              <a:t>gardenese</a:t>
            </a:r>
            <a:r>
              <a:rPr lang="en-US" dirty="0"/>
              <a:t> e alto </a:t>
            </a:r>
            <a:r>
              <a:rPr lang="en-US" dirty="0" err="1"/>
              <a:t>badiotto</a:t>
            </a:r>
            <a:r>
              <a:rPr lang="en-US" dirty="0"/>
              <a:t>, la </a:t>
            </a:r>
            <a:r>
              <a:rPr lang="en-US" dirty="0" err="1"/>
              <a:t>particella</a:t>
            </a:r>
            <a:r>
              <a:rPr lang="en-US" dirty="0"/>
              <a:t> </a:t>
            </a:r>
            <a:r>
              <a:rPr lang="en-US" dirty="0" err="1"/>
              <a:t>preverbale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omessa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parlato</a:t>
            </a:r>
            <a:r>
              <a:rPr lang="en-US" dirty="0"/>
              <a:t> </a:t>
            </a:r>
            <a:r>
              <a:rPr lang="en-US" dirty="0" err="1"/>
              <a:t>spontaneo</a:t>
            </a:r>
            <a:r>
              <a:rPr lang="en-US" dirty="0"/>
              <a:t>: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[l ˈ</a:t>
            </a:r>
            <a:r>
              <a:rPr lang="en-US" dirty="0" err="1">
                <a:solidFill>
                  <a:srgbClr val="FF0000"/>
                </a:solidFill>
              </a:rPr>
              <a:t>væŋ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nia</a:t>
            </a:r>
            <a:r>
              <a:rPr lang="en-US" dirty="0">
                <a:solidFill>
                  <a:srgbClr val="FF0000"/>
                </a:solidFill>
              </a:rPr>
              <a:t>]  (</a:t>
            </a:r>
            <a:r>
              <a:rPr lang="en-US" dirty="0" err="1">
                <a:solidFill>
                  <a:srgbClr val="FF0000"/>
                </a:solidFill>
              </a:rPr>
              <a:t>egli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viene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nulla</a:t>
            </a:r>
            <a:r>
              <a:rPr lang="en-US" dirty="0">
                <a:solidFill>
                  <a:srgbClr val="FF0000"/>
                </a:solidFill>
              </a:rPr>
              <a:t>) ‘non </a:t>
            </a:r>
            <a:r>
              <a:rPr lang="en-US" dirty="0" err="1">
                <a:solidFill>
                  <a:srgbClr val="FF0000"/>
                </a:solidFill>
              </a:rPr>
              <a:t>viene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71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4.2.</a:t>
            </a:r>
            <a:r>
              <a:rPr lang="en-US" b="1" dirty="0"/>
              <a:t> </a:t>
            </a:r>
            <a:r>
              <a:rPr lang="en-US" dirty="0" err="1"/>
              <a:t>Sintagma</a:t>
            </a:r>
            <a:r>
              <a:rPr lang="en-US" dirty="0"/>
              <a:t> </a:t>
            </a:r>
            <a:r>
              <a:rPr lang="en-US" dirty="0" err="1"/>
              <a:t>verbale</a:t>
            </a:r>
            <a:endParaRPr lang="en-US" dirty="0"/>
          </a:p>
          <a:p>
            <a:pPr marL="0" indent="0">
              <a:buNone/>
            </a:pPr>
            <a:r>
              <a:rPr lang="en-US" i="1" dirty="0" err="1" smtClean="0"/>
              <a:t>Costruzioni</a:t>
            </a:r>
            <a:r>
              <a:rPr lang="en-US" i="1" dirty="0" smtClean="0"/>
              <a:t> </a:t>
            </a:r>
            <a:r>
              <a:rPr lang="en-US" i="1" dirty="0" err="1"/>
              <a:t>verbo+locativo</a:t>
            </a:r>
            <a:r>
              <a:rPr lang="en-US" dirty="0"/>
              <a:t>. </a:t>
            </a:r>
            <a:r>
              <a:rPr lang="en-US" dirty="0" err="1"/>
              <a:t>Caratteristico</a:t>
            </a:r>
            <a:r>
              <a:rPr lang="en-US" dirty="0"/>
              <a:t> di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un </a:t>
            </a:r>
            <a:r>
              <a:rPr lang="en-US" dirty="0" err="1"/>
              <a:t>uso</a:t>
            </a:r>
            <a:r>
              <a:rPr lang="en-US" dirty="0"/>
              <a:t> molto </a:t>
            </a:r>
            <a:r>
              <a:rPr lang="en-US" dirty="0" err="1"/>
              <a:t>produttivo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struttura</a:t>
            </a:r>
            <a:r>
              <a:rPr lang="en-US" dirty="0"/>
              <a:t> </a:t>
            </a:r>
            <a:r>
              <a:rPr lang="en-US" i="1" dirty="0" err="1"/>
              <a:t>verbo</a:t>
            </a:r>
            <a:r>
              <a:rPr lang="en-US" i="1" dirty="0"/>
              <a:t> + </a:t>
            </a:r>
            <a:r>
              <a:rPr lang="en-US" i="1" dirty="0" err="1"/>
              <a:t>avverbio</a:t>
            </a:r>
            <a:r>
              <a:rPr lang="en-US" dirty="0"/>
              <a:t>, molto </a:t>
            </a:r>
            <a:r>
              <a:rPr lang="en-US" dirty="0" err="1"/>
              <a:t>diffusa</a:t>
            </a:r>
            <a:r>
              <a:rPr lang="en-US" dirty="0"/>
              <a:t> in Italia </a:t>
            </a:r>
            <a:r>
              <a:rPr lang="en-US" dirty="0" err="1"/>
              <a:t>settentrionale</a:t>
            </a:r>
            <a:r>
              <a:rPr lang="en-US" dirty="0"/>
              <a:t>, ma </a:t>
            </a:r>
            <a:r>
              <a:rPr lang="en-US" dirty="0" err="1"/>
              <a:t>ulteriormente</a:t>
            </a:r>
            <a:r>
              <a:rPr lang="en-US" dirty="0"/>
              <a:t> </a:t>
            </a:r>
            <a:r>
              <a:rPr lang="en-US" dirty="0" err="1"/>
              <a:t>sviluppata</a:t>
            </a:r>
            <a:r>
              <a:rPr lang="en-US" dirty="0"/>
              <a:t> qui </a:t>
            </a:r>
            <a:r>
              <a:rPr lang="en-US" dirty="0" err="1"/>
              <a:t>sul</a:t>
            </a:r>
            <a:r>
              <a:rPr lang="en-US" dirty="0"/>
              <a:t> </a:t>
            </a:r>
            <a:r>
              <a:rPr lang="en-US" dirty="0" err="1"/>
              <a:t>modello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verbi</a:t>
            </a:r>
            <a:r>
              <a:rPr lang="en-US" dirty="0"/>
              <a:t> </a:t>
            </a:r>
            <a:r>
              <a:rPr lang="en-US" dirty="0" err="1"/>
              <a:t>tedeschi</a:t>
            </a:r>
            <a:r>
              <a:rPr lang="en-US" dirty="0"/>
              <a:t> con </a:t>
            </a:r>
            <a:r>
              <a:rPr lang="en-US" dirty="0" err="1"/>
              <a:t>particella</a:t>
            </a:r>
            <a:r>
              <a:rPr lang="en-US" dirty="0"/>
              <a:t> </a:t>
            </a:r>
            <a:r>
              <a:rPr lang="en-US" dirty="0" err="1"/>
              <a:t>avverbiale</a:t>
            </a:r>
            <a:r>
              <a:rPr lang="en-US" dirty="0"/>
              <a:t>, di cui le </a:t>
            </a:r>
            <a:r>
              <a:rPr lang="en-US" dirty="0" err="1"/>
              <a:t>formazioni</a:t>
            </a:r>
            <a:r>
              <a:rPr lang="en-US" dirty="0"/>
              <a:t> </a:t>
            </a:r>
            <a:r>
              <a:rPr lang="en-US" dirty="0" err="1"/>
              <a:t>ladine</a:t>
            </a:r>
            <a:r>
              <a:rPr lang="en-US" dirty="0"/>
              <a:t> </a:t>
            </a:r>
            <a:r>
              <a:rPr lang="en-US" dirty="0" err="1"/>
              <a:t>rappresentano</a:t>
            </a:r>
            <a:r>
              <a:rPr lang="en-US" dirty="0"/>
              <a:t> </a:t>
            </a:r>
            <a:r>
              <a:rPr lang="en-US" dirty="0" err="1"/>
              <a:t>spesso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calchi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gard</a:t>
            </a:r>
            <a:r>
              <a:rPr lang="en-US" dirty="0"/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tò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su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prendere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</a:t>
            </a:r>
            <a:r>
              <a:rPr lang="en-US" dirty="0">
                <a:solidFill>
                  <a:srgbClr val="FF0000"/>
                </a:solidFill>
              </a:rPr>
              <a:t>) ‘</a:t>
            </a:r>
            <a:r>
              <a:rPr lang="en-US" dirty="0" err="1">
                <a:solidFill>
                  <a:srgbClr val="FF0000"/>
                </a:solidFill>
              </a:rPr>
              <a:t>raccogliere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assumere</a:t>
            </a:r>
            <a:r>
              <a:rPr lang="en-US" dirty="0">
                <a:solidFill>
                  <a:srgbClr val="FF0000"/>
                </a:solidFill>
              </a:rPr>
              <a:t>’ (ted. </a:t>
            </a:r>
            <a:r>
              <a:rPr lang="en-US" i="1" dirty="0">
                <a:solidFill>
                  <a:srgbClr val="FF0000"/>
                </a:solidFill>
              </a:rPr>
              <a:t>auf-</a:t>
            </a:r>
            <a:r>
              <a:rPr lang="en-US" i="1" dirty="0" err="1">
                <a:solidFill>
                  <a:srgbClr val="FF0000"/>
                </a:solidFill>
              </a:rPr>
              <a:t>nehmen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pensé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do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pensare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dietro</a:t>
            </a:r>
            <a:r>
              <a:rPr lang="en-US" dirty="0">
                <a:solidFill>
                  <a:srgbClr val="FF0000"/>
                </a:solidFill>
              </a:rPr>
              <a:t>) ‘</a:t>
            </a:r>
            <a:r>
              <a:rPr lang="en-US" dirty="0" err="1">
                <a:solidFill>
                  <a:srgbClr val="FF0000"/>
                </a:solidFill>
              </a:rPr>
              <a:t>riflettere</a:t>
            </a:r>
            <a:r>
              <a:rPr lang="en-US" dirty="0">
                <a:solidFill>
                  <a:srgbClr val="FF0000"/>
                </a:solidFill>
              </a:rPr>
              <a:t>’ (ted. </a:t>
            </a:r>
            <a:r>
              <a:rPr lang="en-US" i="1" dirty="0" err="1">
                <a:solidFill>
                  <a:srgbClr val="FF0000"/>
                </a:solidFill>
              </a:rPr>
              <a:t>nach-denken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dì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ora</a:t>
            </a:r>
            <a:r>
              <a:rPr lang="en-US" dirty="0">
                <a:solidFill>
                  <a:srgbClr val="FF0000"/>
                </a:solidFill>
              </a:rPr>
              <a:t> (dire </a:t>
            </a:r>
            <a:r>
              <a:rPr lang="en-US" dirty="0" err="1">
                <a:solidFill>
                  <a:srgbClr val="FF0000"/>
                </a:solidFill>
              </a:rPr>
              <a:t>fuori</a:t>
            </a:r>
            <a:r>
              <a:rPr lang="en-US" dirty="0">
                <a:solidFill>
                  <a:srgbClr val="FF0000"/>
                </a:solidFill>
              </a:rPr>
              <a:t>) ‘dire </a:t>
            </a:r>
            <a:r>
              <a:rPr lang="en-US" dirty="0" err="1">
                <a:solidFill>
                  <a:srgbClr val="FF0000"/>
                </a:solidFill>
              </a:rPr>
              <a:t>fino</a:t>
            </a:r>
            <a:r>
              <a:rPr lang="en-US" dirty="0">
                <a:solidFill>
                  <a:srgbClr val="FF0000"/>
                </a:solidFill>
              </a:rPr>
              <a:t> in </a:t>
            </a:r>
            <a:r>
              <a:rPr lang="en-US" dirty="0" err="1">
                <a:solidFill>
                  <a:srgbClr val="FF0000"/>
                </a:solidFill>
              </a:rPr>
              <a:t>fondo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spiattellare</a:t>
            </a:r>
            <a:r>
              <a:rPr lang="en-US" dirty="0">
                <a:solidFill>
                  <a:srgbClr val="FF0000"/>
                </a:solidFill>
              </a:rPr>
              <a:t>’ (ted. </a:t>
            </a:r>
            <a:r>
              <a:rPr lang="en-US" i="1" dirty="0" err="1">
                <a:solidFill>
                  <a:srgbClr val="FF0000"/>
                </a:solidFill>
              </a:rPr>
              <a:t>aus-sagen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mëter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pro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mettere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presso</a:t>
            </a:r>
            <a:r>
              <a:rPr lang="en-US" dirty="0">
                <a:solidFill>
                  <a:srgbClr val="FF0000"/>
                </a:solidFill>
              </a:rPr>
              <a:t>) ‘</a:t>
            </a:r>
            <a:r>
              <a:rPr lang="en-US" dirty="0" err="1">
                <a:solidFill>
                  <a:srgbClr val="FF0000"/>
                </a:solidFill>
              </a:rPr>
              <a:t>aggiungere</a:t>
            </a:r>
            <a:r>
              <a:rPr lang="en-US" dirty="0">
                <a:solidFill>
                  <a:srgbClr val="FF0000"/>
                </a:solidFill>
              </a:rPr>
              <a:t>’ (ted. </a:t>
            </a:r>
            <a:r>
              <a:rPr lang="en-US" i="1" dirty="0" err="1">
                <a:solidFill>
                  <a:srgbClr val="FF0000"/>
                </a:solidFill>
              </a:rPr>
              <a:t>zu-setzen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bad</a:t>
            </a:r>
            <a:r>
              <a:rPr lang="en-US" dirty="0">
                <a:solidFill>
                  <a:srgbClr val="0000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odëi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ite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vedere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dentro</a:t>
            </a:r>
            <a:r>
              <a:rPr lang="en-US" dirty="0">
                <a:solidFill>
                  <a:srgbClr val="FF0000"/>
                </a:solidFill>
              </a:rPr>
              <a:t>) ‘</a:t>
            </a:r>
            <a:r>
              <a:rPr lang="en-US" dirty="0" err="1">
                <a:solidFill>
                  <a:srgbClr val="FF0000"/>
                </a:solidFill>
              </a:rPr>
              <a:t>comprendere</a:t>
            </a:r>
            <a:r>
              <a:rPr lang="en-US" dirty="0">
                <a:solidFill>
                  <a:srgbClr val="FF0000"/>
                </a:solidFill>
              </a:rPr>
              <a:t>’ (ted. </a:t>
            </a:r>
            <a:r>
              <a:rPr lang="en-US" i="1" dirty="0" err="1">
                <a:solidFill>
                  <a:srgbClr val="FF0000"/>
                </a:solidFill>
              </a:rPr>
              <a:t>ein-sehen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se </a:t>
            </a:r>
            <a:r>
              <a:rPr lang="en-US" i="1" dirty="0" err="1">
                <a:solidFill>
                  <a:srgbClr val="FF0000"/>
                </a:solidFill>
              </a:rPr>
              <a:t>slarié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fora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allargarsi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fuori</a:t>
            </a:r>
            <a:r>
              <a:rPr lang="en-US" dirty="0">
                <a:solidFill>
                  <a:srgbClr val="FF0000"/>
                </a:solidFill>
              </a:rPr>
              <a:t>) ‘</a:t>
            </a:r>
            <a:r>
              <a:rPr lang="en-US" dirty="0" err="1">
                <a:solidFill>
                  <a:srgbClr val="FF0000"/>
                </a:solidFill>
              </a:rPr>
              <a:t>espandersi</a:t>
            </a:r>
            <a:r>
              <a:rPr lang="en-US" dirty="0">
                <a:solidFill>
                  <a:srgbClr val="FF0000"/>
                </a:solidFill>
              </a:rPr>
              <a:t>’ (ted. </a:t>
            </a:r>
            <a:r>
              <a:rPr lang="en-US" i="1" dirty="0" err="1">
                <a:solidFill>
                  <a:srgbClr val="FF0000"/>
                </a:solidFill>
              </a:rPr>
              <a:t>sich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aus-breiten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tó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sö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prendere-su</a:t>
            </a:r>
            <a:r>
              <a:rPr lang="en-US" dirty="0">
                <a:solidFill>
                  <a:srgbClr val="FF0000"/>
                </a:solidFill>
              </a:rPr>
              <a:t>) ‘</a:t>
            </a:r>
            <a:r>
              <a:rPr lang="en-US" dirty="0" err="1">
                <a:solidFill>
                  <a:srgbClr val="FF0000"/>
                </a:solidFill>
              </a:rPr>
              <a:t>raccogliere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accogliere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registrare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su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nastro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ecc</a:t>
            </a:r>
            <a:r>
              <a:rPr lang="en-US" dirty="0">
                <a:solidFill>
                  <a:srgbClr val="FF0000"/>
                </a:solidFill>
              </a:rPr>
              <a:t>.)’ (ted. </a:t>
            </a:r>
            <a:r>
              <a:rPr lang="en-US" i="1" dirty="0">
                <a:solidFill>
                  <a:srgbClr val="FF0000"/>
                </a:solidFill>
              </a:rPr>
              <a:t>auf-</a:t>
            </a:r>
            <a:r>
              <a:rPr lang="en-US" i="1" dirty="0" err="1">
                <a:solidFill>
                  <a:srgbClr val="FF0000"/>
                </a:solidFill>
              </a:rPr>
              <a:t>nehmen</a:t>
            </a:r>
            <a:r>
              <a:rPr lang="en-US" dirty="0">
                <a:solidFill>
                  <a:srgbClr val="FF0000"/>
                </a:solidFill>
              </a:rPr>
              <a:t>)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formazioni</a:t>
            </a:r>
            <a:r>
              <a:rPr lang="en-US" dirty="0"/>
              <a:t> non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estranee</a:t>
            </a:r>
            <a:r>
              <a:rPr lang="en-US" dirty="0"/>
              <a:t> </a:t>
            </a:r>
            <a:r>
              <a:rPr lang="en-US" dirty="0" err="1"/>
              <a:t>neanche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altre</a:t>
            </a:r>
            <a:r>
              <a:rPr lang="en-US" dirty="0"/>
              <a:t> </a:t>
            </a:r>
            <a:r>
              <a:rPr lang="en-US" dirty="0" err="1"/>
              <a:t>varietà</a:t>
            </a:r>
            <a:r>
              <a:rPr lang="en-US" dirty="0"/>
              <a:t>, </a:t>
            </a:r>
            <a:r>
              <a:rPr lang="en-US" dirty="0" err="1"/>
              <a:t>anche</a:t>
            </a:r>
            <a:r>
              <a:rPr lang="en-US" dirty="0"/>
              <a:t> se </a:t>
            </a:r>
            <a:r>
              <a:rPr lang="en-US" dirty="0" err="1"/>
              <a:t>sono</a:t>
            </a:r>
            <a:r>
              <a:rPr lang="en-US" dirty="0"/>
              <a:t> molto </a:t>
            </a:r>
            <a:r>
              <a:rPr lang="en-US" dirty="0" err="1"/>
              <a:t>meno</a:t>
            </a:r>
            <a:r>
              <a:rPr lang="en-US" dirty="0"/>
              <a:t> diffuse).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4.3. </a:t>
            </a:r>
            <a:r>
              <a:rPr lang="en-US" dirty="0" err="1"/>
              <a:t>Struttura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frase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Ordine</a:t>
            </a:r>
            <a:r>
              <a:rPr lang="en-US" i="1" dirty="0"/>
              <a:t> </a:t>
            </a:r>
            <a:r>
              <a:rPr lang="en-US" i="1" dirty="0" err="1"/>
              <a:t>delle</a:t>
            </a:r>
            <a:r>
              <a:rPr lang="en-US" i="1" dirty="0"/>
              <a:t> parole </a:t>
            </a:r>
            <a:r>
              <a:rPr lang="en-US" i="1" dirty="0" err="1"/>
              <a:t>ed</a:t>
            </a:r>
            <a:r>
              <a:rPr lang="en-US" i="1" dirty="0"/>
              <a:t> </a:t>
            </a:r>
            <a:r>
              <a:rPr lang="en-US" i="1" dirty="0" err="1"/>
              <a:t>espressione</a:t>
            </a:r>
            <a:r>
              <a:rPr lang="en-US" i="1" dirty="0"/>
              <a:t> del </a:t>
            </a:r>
            <a:r>
              <a:rPr lang="en-US" i="1" dirty="0" err="1"/>
              <a:t>soggetto</a:t>
            </a:r>
            <a:r>
              <a:rPr lang="en-US" dirty="0"/>
              <a:t>.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descritti</a:t>
            </a:r>
            <a:r>
              <a:rPr lang="en-US" dirty="0"/>
              <a:t> come </a:t>
            </a:r>
            <a:r>
              <a:rPr lang="en-US" dirty="0" err="1"/>
              <a:t>lingue</a:t>
            </a:r>
            <a:r>
              <a:rPr lang="en-US" dirty="0"/>
              <a:t> con </a:t>
            </a:r>
            <a:r>
              <a:rPr lang="en-US" dirty="0" err="1"/>
              <a:t>verbo</a:t>
            </a:r>
            <a:r>
              <a:rPr lang="en-US" dirty="0"/>
              <a:t> in </a:t>
            </a:r>
            <a:r>
              <a:rPr lang="en-US" dirty="0" err="1"/>
              <a:t>seconda</a:t>
            </a:r>
            <a:r>
              <a:rPr lang="en-US" dirty="0"/>
              <a:t> </a:t>
            </a:r>
            <a:r>
              <a:rPr lang="en-US" dirty="0" err="1"/>
              <a:t>posizione</a:t>
            </a:r>
            <a:r>
              <a:rPr lang="en-US" dirty="0"/>
              <a:t>, </a:t>
            </a:r>
            <a:r>
              <a:rPr lang="en-US" dirty="0" err="1"/>
              <a:t>caratterizzate</a:t>
            </a:r>
            <a:r>
              <a:rPr lang="en-US" dirty="0"/>
              <a:t> da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asimmetria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l’ordine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parole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principale</a:t>
            </a:r>
            <a:r>
              <a:rPr lang="en-US" dirty="0"/>
              <a:t> e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subordinate: </a:t>
            </a:r>
            <a:r>
              <a:rPr lang="en-US" dirty="0" err="1"/>
              <a:t>mentre</a:t>
            </a:r>
            <a:r>
              <a:rPr lang="en-US" dirty="0"/>
              <a:t> </a:t>
            </a:r>
            <a:r>
              <a:rPr lang="en-US" dirty="0" err="1"/>
              <a:t>infatti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frasi</a:t>
            </a:r>
            <a:r>
              <a:rPr lang="en-US" dirty="0"/>
              <a:t> subordinate </a:t>
            </a:r>
            <a:r>
              <a:rPr lang="en-US" dirty="0" err="1"/>
              <a:t>l’ordine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parole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normalmente</a:t>
            </a:r>
            <a:r>
              <a:rPr lang="en-US" dirty="0"/>
              <a:t> SVX,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principali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anteporre</a:t>
            </a:r>
            <a:r>
              <a:rPr lang="en-US" dirty="0"/>
              <a:t> un </a:t>
            </a:r>
            <a:r>
              <a:rPr lang="en-US" dirty="0" err="1"/>
              <a:t>qualsiasi</a:t>
            </a:r>
            <a:r>
              <a:rPr lang="en-US" dirty="0"/>
              <a:t> </a:t>
            </a:r>
            <a:r>
              <a:rPr lang="en-US" dirty="0" err="1"/>
              <a:t>costituente</a:t>
            </a:r>
            <a:r>
              <a:rPr lang="en-US" dirty="0"/>
              <a:t> in </a:t>
            </a:r>
            <a:r>
              <a:rPr lang="en-US" dirty="0" err="1"/>
              <a:t>posizione</a:t>
            </a:r>
            <a:r>
              <a:rPr lang="en-US" dirty="0"/>
              <a:t> </a:t>
            </a:r>
            <a:r>
              <a:rPr lang="en-US" dirty="0" err="1"/>
              <a:t>immediatamente</a:t>
            </a:r>
            <a:r>
              <a:rPr lang="en-US" dirty="0"/>
              <a:t> </a:t>
            </a:r>
            <a:r>
              <a:rPr lang="en-US" dirty="0" err="1"/>
              <a:t>preverbale</a:t>
            </a:r>
            <a:r>
              <a:rPr lang="en-US" dirty="0"/>
              <a:t>;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anteposizione</a:t>
            </a:r>
            <a:r>
              <a:rPr lang="en-US" dirty="0"/>
              <a:t> </a:t>
            </a:r>
            <a:r>
              <a:rPr lang="en-US" dirty="0" err="1"/>
              <a:t>provoca</a:t>
            </a:r>
            <a:r>
              <a:rPr lang="en-US" dirty="0"/>
              <a:t> </a:t>
            </a:r>
            <a:r>
              <a:rPr lang="en-US" dirty="0" err="1"/>
              <a:t>l’inversione</a:t>
            </a:r>
            <a:r>
              <a:rPr lang="en-US" dirty="0"/>
              <a:t> </a:t>
            </a:r>
            <a:r>
              <a:rPr lang="en-US" dirty="0" err="1"/>
              <a:t>soggetto-verbo</a:t>
            </a:r>
            <a:r>
              <a:rPr lang="en-US" dirty="0"/>
              <a:t> </a:t>
            </a:r>
            <a:r>
              <a:rPr lang="en-US" dirty="0" err="1"/>
              <a:t>finito</a:t>
            </a:r>
            <a:r>
              <a:rPr lang="en-US" dirty="0"/>
              <a:t>, </a:t>
            </a:r>
            <a:r>
              <a:rPr lang="en-US" dirty="0" err="1"/>
              <a:t>sia</a:t>
            </a:r>
            <a:r>
              <a:rPr lang="en-US" dirty="0"/>
              <a:t> con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soggetti</a:t>
            </a:r>
            <a:r>
              <a:rPr lang="en-US" dirty="0"/>
              <a:t> </a:t>
            </a:r>
            <a:r>
              <a:rPr lang="en-US" dirty="0" err="1"/>
              <a:t>pronominali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</a:t>
            </a:r>
            <a:r>
              <a:rPr lang="en-US" dirty="0" err="1"/>
              <a:t>,c</a:t>
            </a:r>
            <a:r>
              <a:rPr lang="en-US" dirty="0"/>
              <a:t>) </a:t>
            </a:r>
            <a:r>
              <a:rPr lang="en-US" dirty="0" err="1"/>
              <a:t>che</a:t>
            </a:r>
            <a:r>
              <a:rPr lang="en-US" dirty="0"/>
              <a:t> con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soggetti</a:t>
            </a:r>
            <a:r>
              <a:rPr lang="en-US" dirty="0"/>
              <a:t> </a:t>
            </a:r>
            <a:r>
              <a:rPr lang="en-US" dirty="0" err="1"/>
              <a:t>lessicali</a:t>
            </a:r>
            <a:r>
              <a:rPr lang="en-US" dirty="0"/>
              <a:t> </a:t>
            </a:r>
            <a:r>
              <a:rPr lang="en-US" dirty="0" smtClean="0"/>
              <a:t>(b</a:t>
            </a:r>
            <a:r>
              <a:rPr lang="en-US" dirty="0"/>
              <a:t>) (ma con </a:t>
            </a:r>
            <a:r>
              <a:rPr lang="en-US" dirty="0" err="1"/>
              <a:t>limitazioni</a:t>
            </a:r>
            <a:r>
              <a:rPr lang="en-US" dirty="0"/>
              <a:t> in </a:t>
            </a:r>
            <a:r>
              <a:rPr lang="en-US" dirty="0" err="1"/>
              <a:t>alcuni</a:t>
            </a:r>
            <a:r>
              <a:rPr lang="en-US" dirty="0"/>
              <a:t> </a:t>
            </a:r>
            <a:r>
              <a:rPr lang="en-US" dirty="0" err="1"/>
              <a:t>dialetti</a:t>
            </a:r>
            <a:r>
              <a:rPr lang="en-US" dirty="0"/>
              <a:t>); in </a:t>
            </a:r>
            <a:r>
              <a:rPr lang="en-US" dirty="0" err="1"/>
              <a:t>particolare</a:t>
            </a:r>
            <a:r>
              <a:rPr lang="en-US" dirty="0"/>
              <a:t>, se </a:t>
            </a:r>
            <a:r>
              <a:rPr lang="en-US" dirty="0" err="1"/>
              <a:t>l’elemento</a:t>
            </a:r>
            <a:r>
              <a:rPr lang="en-US" dirty="0"/>
              <a:t> </a:t>
            </a:r>
            <a:r>
              <a:rPr lang="en-US" dirty="0" err="1"/>
              <a:t>anteposto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l’oggetto</a:t>
            </a:r>
            <a:r>
              <a:rPr lang="en-US" dirty="0"/>
              <a:t> </a:t>
            </a:r>
            <a:r>
              <a:rPr lang="en-US" dirty="0" err="1"/>
              <a:t>diretto</a:t>
            </a:r>
            <a:r>
              <a:rPr lang="en-US" dirty="0"/>
              <a:t> (con </a:t>
            </a:r>
            <a:r>
              <a:rPr lang="en-US" dirty="0" err="1"/>
              <a:t>funzione</a:t>
            </a:r>
            <a:r>
              <a:rPr lang="en-US" dirty="0"/>
              <a:t> di topic), non compare </a:t>
            </a:r>
            <a:r>
              <a:rPr lang="en-US" dirty="0" err="1"/>
              <a:t>clitico</a:t>
            </a:r>
            <a:r>
              <a:rPr lang="en-US" dirty="0"/>
              <a:t> di </a:t>
            </a:r>
            <a:r>
              <a:rPr lang="en-US" dirty="0" err="1"/>
              <a:t>ripresa</a:t>
            </a:r>
            <a:r>
              <a:rPr lang="en-US" dirty="0"/>
              <a:t> </a:t>
            </a:r>
            <a:r>
              <a:rPr lang="en-US" dirty="0" smtClean="0"/>
              <a:t>(c</a:t>
            </a:r>
            <a:r>
              <a:rPr lang="en-US" dirty="0"/>
              <a:t>):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a. (</a:t>
            </a:r>
            <a:r>
              <a:rPr lang="en-US" dirty="0" err="1"/>
              <a:t>gard</a:t>
            </a:r>
            <a:r>
              <a:rPr lang="en-US" dirty="0"/>
              <a:t>.</a:t>
            </a:r>
            <a:r>
              <a:rPr lang="en-US" dirty="0" smtClean="0"/>
              <a:t>) </a:t>
            </a:r>
            <a:r>
              <a:rPr lang="en-US" b="1" dirty="0" err="1" smtClean="0">
                <a:solidFill>
                  <a:srgbClr val="FF0000"/>
                </a:solidFill>
              </a:rPr>
              <a:t>iˈlo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ˈa-l </a:t>
            </a:r>
            <a:r>
              <a:rPr lang="en-US" b="1" dirty="0" err="1">
                <a:solidFill>
                  <a:srgbClr val="FF0000"/>
                </a:solidFill>
              </a:rPr>
              <a:t>ʃkumənˈtʃa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 </a:t>
            </a:r>
            <a:r>
              <a:rPr lang="en-US" dirty="0" err="1"/>
              <a:t>məˈne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ˈ</a:t>
            </a:r>
            <a:r>
              <a:rPr lang="en-US" dirty="0" err="1"/>
              <a:t>ʃtleta</a:t>
            </a:r>
            <a:r>
              <a:rPr lang="en-US" dirty="0"/>
              <a:t> ˈvita (= </a:t>
            </a:r>
            <a:r>
              <a:rPr lang="en-US" dirty="0" err="1"/>
              <a:t>XAuxSV</a:t>
            </a:r>
            <a:r>
              <a:rPr lang="en-US" cap="small" baseline="-25000" dirty="0" err="1"/>
              <a:t>ptcp</a:t>
            </a:r>
            <a:r>
              <a:rPr lang="en-US" dirty="0"/>
              <a:t>…)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err="1"/>
              <a:t>lì</a:t>
            </a:r>
            <a:r>
              <a:rPr lang="en-US" dirty="0"/>
              <a:t> ha-</a:t>
            </a:r>
            <a:r>
              <a:rPr lang="en-US" dirty="0" err="1"/>
              <a:t>egli</a:t>
            </a:r>
            <a:r>
              <a:rPr lang="en-US" dirty="0"/>
              <a:t>[</a:t>
            </a:r>
            <a:r>
              <a:rPr lang="en-US" cap="small" dirty="0"/>
              <a:t>cl]</a:t>
            </a:r>
            <a:r>
              <a:rPr lang="en-US" dirty="0"/>
              <a:t> </a:t>
            </a:r>
            <a:r>
              <a:rPr lang="en-US" dirty="0" err="1"/>
              <a:t>cominciato</a:t>
            </a:r>
            <a:r>
              <a:rPr lang="en-US" dirty="0"/>
              <a:t> a </a:t>
            </a:r>
            <a:r>
              <a:rPr lang="en-US" dirty="0" err="1"/>
              <a:t>condurre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cattiva</a:t>
            </a:r>
            <a:r>
              <a:rPr lang="en-US" dirty="0"/>
              <a:t> vita)</a:t>
            </a:r>
          </a:p>
          <a:p>
            <a:pPr marL="0" indent="0">
              <a:buNone/>
            </a:pPr>
            <a:r>
              <a:rPr lang="en-US" dirty="0" smtClean="0"/>
              <a:t>b. 	</a:t>
            </a:r>
            <a:r>
              <a:rPr lang="en-US" b="1" dirty="0" smtClean="0">
                <a:solidFill>
                  <a:srgbClr val="FF0000"/>
                </a:solidFill>
              </a:rPr>
              <a:t>ˈ</a:t>
            </a:r>
            <a:r>
              <a:rPr lang="en-US" b="1" dirty="0" err="1" smtClean="0">
                <a:solidFill>
                  <a:srgbClr val="FF0000"/>
                </a:solidFill>
              </a:rPr>
              <a:t>kæʃt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ˈan ˈ</a:t>
            </a:r>
            <a:r>
              <a:rPr lang="en-US" b="1" dirty="0" err="1">
                <a:solidFill>
                  <a:srgbClr val="FF0000"/>
                </a:solidFill>
              </a:rPr>
              <a:t>iə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naˈdel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də</a:t>
            </a:r>
            <a:r>
              <a:rPr lang="en-US" dirty="0"/>
              <a:t> ˈ</a:t>
            </a:r>
            <a:r>
              <a:rPr lang="en-US" dirty="0" err="1"/>
              <a:t>ʒuəbja</a:t>
            </a:r>
            <a:r>
              <a:rPr lang="en-US" dirty="0"/>
              <a:t> (= XVS…)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quest’ anno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Natale</a:t>
            </a:r>
            <a:r>
              <a:rPr lang="en-US" dirty="0"/>
              <a:t> di </a:t>
            </a:r>
            <a:r>
              <a:rPr lang="en-US" dirty="0" err="1"/>
              <a:t>giovedì</a:t>
            </a:r>
            <a:r>
              <a:rPr lang="en-US" dirty="0"/>
              <a:t>) ‘</a:t>
            </a:r>
            <a:r>
              <a:rPr lang="en-US" dirty="0" err="1"/>
              <a:t>quest’anno</a:t>
            </a:r>
            <a:r>
              <a:rPr lang="en-US" dirty="0"/>
              <a:t> </a:t>
            </a:r>
            <a:r>
              <a:rPr lang="en-US" dirty="0" err="1"/>
              <a:t>Natale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di </a:t>
            </a:r>
            <a:r>
              <a:rPr lang="en-US" dirty="0" err="1"/>
              <a:t>giovedì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 smtClean="0"/>
              <a:t>c.	</a:t>
            </a:r>
            <a:r>
              <a:rPr lang="en-US" b="1" dirty="0" smtClean="0">
                <a:solidFill>
                  <a:srgbClr val="FF0000"/>
                </a:solidFill>
              </a:rPr>
              <a:t>ˈ</a:t>
            </a:r>
            <a:r>
              <a:rPr lang="en-US" b="1" dirty="0" err="1" smtClean="0">
                <a:solidFill>
                  <a:srgbClr val="FF0000"/>
                </a:solidFill>
              </a:rPr>
              <a:t>kæla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ˈe-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puˈdu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mə</a:t>
            </a:r>
            <a:r>
              <a:rPr lang="en-US" dirty="0"/>
              <a:t> </a:t>
            </a:r>
            <a:r>
              <a:rPr lang="en-US" dirty="0" err="1"/>
              <a:t>kumˈpre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ˈ</a:t>
            </a:r>
            <a:r>
              <a:rPr lang="en-US" dirty="0" err="1"/>
              <a:t>træj</a:t>
            </a:r>
            <a:r>
              <a:rPr lang="en-US" dirty="0"/>
              <a:t> ˈ</a:t>
            </a:r>
            <a:r>
              <a:rPr lang="en-US" dirty="0" err="1"/>
              <a:t>ani</a:t>
            </a:r>
            <a:r>
              <a:rPr lang="en-US" dirty="0"/>
              <a:t>  (= </a:t>
            </a:r>
            <a:r>
              <a:rPr lang="en-US" dirty="0" err="1"/>
              <a:t>OAuxSV</a:t>
            </a:r>
            <a:r>
              <a:rPr lang="en-US" cap="small" baseline="-25000" dirty="0" err="1"/>
              <a:t>ptcp</a:t>
            </a:r>
            <a:r>
              <a:rPr lang="en-US" dirty="0"/>
              <a:t>…)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 err="1"/>
              <a:t>quella</a:t>
            </a:r>
            <a:r>
              <a:rPr lang="en-US" dirty="0"/>
              <a:t> ho-</a:t>
            </a:r>
            <a:r>
              <a:rPr lang="en-US" dirty="0" err="1"/>
              <a:t>io</a:t>
            </a:r>
            <a:r>
              <a:rPr lang="en-US" dirty="0"/>
              <a:t>[</a:t>
            </a:r>
            <a:r>
              <a:rPr lang="en-US" cap="small" dirty="0"/>
              <a:t>cl]</a:t>
            </a:r>
            <a:r>
              <a:rPr lang="en-US" dirty="0"/>
              <a:t> </a:t>
            </a:r>
            <a:r>
              <a:rPr lang="en-US" dirty="0" err="1"/>
              <a:t>potuto</a:t>
            </a:r>
            <a:r>
              <a:rPr lang="en-US" dirty="0"/>
              <a:t> mi </a:t>
            </a:r>
            <a:r>
              <a:rPr lang="en-US" dirty="0" err="1"/>
              <a:t>comprare</a:t>
            </a:r>
            <a:r>
              <a:rPr lang="en-US" dirty="0"/>
              <a:t> </a:t>
            </a:r>
            <a:r>
              <a:rPr lang="en-US" dirty="0" err="1"/>
              <a:t>davanti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	‘</a:t>
            </a:r>
            <a:r>
              <a:rPr lang="en-US" dirty="0" err="1"/>
              <a:t>quella</a:t>
            </a:r>
            <a:r>
              <a:rPr lang="en-US" dirty="0"/>
              <a:t>, ho </a:t>
            </a:r>
            <a:r>
              <a:rPr lang="en-US" dirty="0" err="1"/>
              <a:t>potuto</a:t>
            </a:r>
            <a:r>
              <a:rPr lang="en-US" dirty="0"/>
              <a:t> </a:t>
            </a:r>
            <a:r>
              <a:rPr lang="en-US" dirty="0" err="1"/>
              <a:t>comprarmela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</a:t>
            </a:r>
            <a:r>
              <a:rPr lang="en-US" dirty="0" err="1"/>
              <a:t>fa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sistema</a:t>
            </a:r>
            <a:r>
              <a:rPr lang="en-US" dirty="0"/>
              <a:t> V2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tipico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frasi</a:t>
            </a:r>
            <a:r>
              <a:rPr lang="en-US" dirty="0"/>
              <a:t> </a:t>
            </a:r>
            <a:r>
              <a:rPr lang="en-US" dirty="0" err="1"/>
              <a:t>principali</a:t>
            </a:r>
            <a:r>
              <a:rPr lang="en-US" dirty="0"/>
              <a:t>, ma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usare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in </a:t>
            </a:r>
            <a:r>
              <a:rPr lang="en-US" dirty="0" err="1"/>
              <a:t>alcuni</a:t>
            </a:r>
            <a:r>
              <a:rPr lang="en-US" dirty="0"/>
              <a:t> tipi di subordinate (ma non </a:t>
            </a:r>
            <a:r>
              <a:rPr lang="en-US" dirty="0" err="1"/>
              <a:t>nelle</a:t>
            </a:r>
            <a:r>
              <a:rPr lang="en-US" dirty="0"/>
              <a:t> relative e </a:t>
            </a:r>
            <a:r>
              <a:rPr lang="en-US" dirty="0" err="1"/>
              <a:t>nelle</a:t>
            </a:r>
            <a:r>
              <a:rPr lang="en-US" dirty="0"/>
              <a:t> interrogative </a:t>
            </a:r>
            <a:r>
              <a:rPr lang="en-US" dirty="0" err="1"/>
              <a:t>indirette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58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4.3.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mancanza</a:t>
            </a:r>
            <a:r>
              <a:rPr lang="en-US" dirty="0"/>
              <a:t> di </a:t>
            </a:r>
            <a:r>
              <a:rPr lang="en-US" dirty="0" err="1"/>
              <a:t>documentazione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difficile</a:t>
            </a:r>
            <a:r>
              <a:rPr lang="en-US" dirty="0"/>
              <a:t> </a:t>
            </a:r>
            <a:r>
              <a:rPr lang="en-US" dirty="0" err="1"/>
              <a:t>decidere</a:t>
            </a:r>
            <a:r>
              <a:rPr lang="en-US" dirty="0"/>
              <a:t> se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V2 di 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varietà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dovuto</a:t>
            </a:r>
            <a:r>
              <a:rPr lang="en-US" dirty="0"/>
              <a:t> a un </a:t>
            </a:r>
            <a:r>
              <a:rPr lang="en-US" dirty="0" err="1"/>
              <a:t>influsso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varietà</a:t>
            </a:r>
            <a:r>
              <a:rPr lang="en-US" dirty="0"/>
              <a:t> </a:t>
            </a:r>
            <a:r>
              <a:rPr lang="en-US" dirty="0" err="1"/>
              <a:t>germaniche</a:t>
            </a:r>
            <a:r>
              <a:rPr lang="en-US" dirty="0"/>
              <a:t> (</a:t>
            </a:r>
            <a:r>
              <a:rPr lang="en-US" dirty="0" err="1"/>
              <a:t>tedesco</a:t>
            </a:r>
            <a:r>
              <a:rPr lang="en-US" dirty="0"/>
              <a:t> e </a:t>
            </a:r>
            <a:r>
              <a:rPr lang="en-US" dirty="0" err="1"/>
              <a:t>dialetti</a:t>
            </a:r>
            <a:r>
              <a:rPr lang="en-US" dirty="0"/>
              <a:t> </a:t>
            </a:r>
            <a:r>
              <a:rPr lang="en-US" dirty="0" err="1"/>
              <a:t>tirolesi</a:t>
            </a:r>
            <a:r>
              <a:rPr lang="en-US" dirty="0"/>
              <a:t>) a </a:t>
            </a:r>
            <a:r>
              <a:rPr lang="en-US" dirty="0" err="1"/>
              <a:t>contatto</a:t>
            </a:r>
            <a:r>
              <a:rPr lang="en-US" dirty="0"/>
              <a:t>, come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ritenuto</a:t>
            </a:r>
            <a:r>
              <a:rPr lang="en-US" dirty="0"/>
              <a:t> </a:t>
            </a:r>
            <a:r>
              <a:rPr lang="en-US" dirty="0" err="1"/>
              <a:t>tradizionalmente</a:t>
            </a:r>
            <a:r>
              <a:rPr lang="en-US" dirty="0"/>
              <a:t>, o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conservazione</a:t>
            </a:r>
            <a:r>
              <a:rPr lang="en-US" dirty="0"/>
              <a:t> del </a:t>
            </a:r>
            <a:r>
              <a:rPr lang="en-US" dirty="0" err="1"/>
              <a:t>sistema</a:t>
            </a:r>
            <a:r>
              <a:rPr lang="en-US" dirty="0"/>
              <a:t> V2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lingue</a:t>
            </a:r>
            <a:r>
              <a:rPr lang="en-US" dirty="0"/>
              <a:t> </a:t>
            </a:r>
            <a:r>
              <a:rPr lang="en-US" dirty="0" err="1"/>
              <a:t>romanze</a:t>
            </a:r>
            <a:r>
              <a:rPr lang="en-US" dirty="0"/>
              <a:t> </a:t>
            </a:r>
            <a:r>
              <a:rPr lang="en-US" dirty="0" err="1"/>
              <a:t>antiche</a:t>
            </a:r>
            <a:r>
              <a:rPr lang="en-US" dirty="0"/>
              <a:t>, </a:t>
            </a:r>
            <a:r>
              <a:rPr lang="en-US" dirty="0" err="1"/>
              <a:t>eventualmente</a:t>
            </a:r>
            <a:r>
              <a:rPr lang="en-US" dirty="0"/>
              <a:t> </a:t>
            </a:r>
            <a:r>
              <a:rPr lang="en-US" dirty="0" err="1"/>
              <a:t>favorita</a:t>
            </a:r>
            <a:r>
              <a:rPr lang="en-US" dirty="0"/>
              <a:t> dal </a:t>
            </a:r>
            <a:r>
              <a:rPr lang="en-US" dirty="0" err="1"/>
              <a:t>contatto</a:t>
            </a:r>
            <a:r>
              <a:rPr lang="en-US" dirty="0"/>
              <a:t> </a:t>
            </a:r>
            <a:r>
              <a:rPr lang="en-US" dirty="0" err="1"/>
              <a:t>linguistico</a:t>
            </a:r>
            <a:r>
              <a:rPr lang="en-US" dirty="0"/>
              <a:t>. Il V2 ladino </a:t>
            </a:r>
            <a:r>
              <a:rPr lang="en-US" dirty="0" err="1"/>
              <a:t>è</a:t>
            </a:r>
            <a:r>
              <a:rPr lang="en-US" dirty="0"/>
              <a:t> in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differente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da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tedesco</a:t>
            </a:r>
            <a:r>
              <a:rPr lang="en-US" dirty="0"/>
              <a:t> (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subordinate ha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verbo</a:t>
            </a:r>
            <a:r>
              <a:rPr lang="en-US" dirty="0"/>
              <a:t> in </a:t>
            </a:r>
            <a:r>
              <a:rPr lang="en-US" dirty="0" err="1"/>
              <a:t>posizione</a:t>
            </a:r>
            <a:r>
              <a:rPr lang="en-US" dirty="0"/>
              <a:t> finale), </a:t>
            </a:r>
            <a:r>
              <a:rPr lang="en-US" dirty="0" err="1"/>
              <a:t>sia</a:t>
            </a:r>
            <a:r>
              <a:rPr lang="en-US" dirty="0"/>
              <a:t> da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romanzo</a:t>
            </a:r>
            <a:r>
              <a:rPr lang="en-US" dirty="0"/>
              <a:t> </a:t>
            </a:r>
            <a:r>
              <a:rPr lang="en-US" dirty="0" err="1"/>
              <a:t>antico</a:t>
            </a:r>
            <a:r>
              <a:rPr lang="en-US" dirty="0"/>
              <a:t>, </a:t>
            </a:r>
            <a:r>
              <a:rPr lang="en-US" dirty="0" err="1"/>
              <a:t>rispetto</a:t>
            </a:r>
            <a:r>
              <a:rPr lang="en-US" dirty="0"/>
              <a:t> al quale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rigido</a:t>
            </a:r>
            <a:r>
              <a:rPr lang="en-US" dirty="0"/>
              <a:t>, non </a:t>
            </a:r>
            <a:r>
              <a:rPr lang="en-US" dirty="0" err="1"/>
              <a:t>permettendo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</a:t>
            </a:r>
            <a:r>
              <a:rPr lang="en-US" dirty="0"/>
              <a:t> tipi di </a:t>
            </a:r>
            <a:r>
              <a:rPr lang="en-US" dirty="0" err="1"/>
              <a:t>dislocazione</a:t>
            </a:r>
            <a:r>
              <a:rPr lang="en-US" dirty="0"/>
              <a:t> a </a:t>
            </a:r>
            <a:r>
              <a:rPr lang="en-US" dirty="0" err="1"/>
              <a:t>sinistra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permetteva</a:t>
            </a:r>
            <a:r>
              <a:rPr lang="en-US" dirty="0"/>
              <a:t>. </a:t>
            </a:r>
            <a:r>
              <a:rPr lang="en-US" dirty="0" err="1"/>
              <a:t>Analogie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marcate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riscontrabili</a:t>
            </a:r>
            <a:r>
              <a:rPr lang="en-US" dirty="0"/>
              <a:t> con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V2 del </a:t>
            </a:r>
            <a:r>
              <a:rPr lang="en-US" dirty="0" err="1"/>
              <a:t>romancio</a:t>
            </a:r>
            <a:r>
              <a:rPr lang="en-US" dirty="0"/>
              <a:t> </a:t>
            </a:r>
            <a:r>
              <a:rPr lang="en-US" dirty="0" err="1"/>
              <a:t>grigionese</a:t>
            </a:r>
            <a:r>
              <a:rPr lang="en-US" dirty="0"/>
              <a:t>, </a:t>
            </a:r>
            <a:r>
              <a:rPr lang="en-US" dirty="0" err="1"/>
              <a:t>anche</a:t>
            </a:r>
            <a:r>
              <a:rPr lang="en-US" dirty="0"/>
              <a:t> se </a:t>
            </a:r>
            <a:r>
              <a:rPr lang="en-US" dirty="0" err="1"/>
              <a:t>sarebbero</a:t>
            </a:r>
            <a:r>
              <a:rPr lang="en-US" dirty="0"/>
              <a:t> </a:t>
            </a:r>
            <a:r>
              <a:rPr lang="en-US" dirty="0" err="1"/>
              <a:t>necessari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comparativi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approfonditi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4.3.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occupare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la prima </a:t>
            </a:r>
            <a:r>
              <a:rPr lang="en-US" dirty="0" err="1"/>
              <a:t>posizione</a:t>
            </a:r>
            <a:r>
              <a:rPr lang="en-US" dirty="0"/>
              <a:t> </a:t>
            </a:r>
            <a:r>
              <a:rPr lang="en-US" dirty="0" err="1"/>
              <a:t>nell’ordine</a:t>
            </a:r>
            <a:r>
              <a:rPr lang="en-US" dirty="0"/>
              <a:t> </a:t>
            </a:r>
            <a:r>
              <a:rPr lang="en-US" dirty="0" err="1"/>
              <a:t>lineare</a:t>
            </a:r>
            <a:r>
              <a:rPr lang="en-US" dirty="0"/>
              <a:t>: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accade</a:t>
            </a:r>
            <a:r>
              <a:rPr lang="en-US" dirty="0"/>
              <a:t> </a:t>
            </a:r>
            <a:r>
              <a:rPr lang="en-US" dirty="0" err="1"/>
              <a:t>regolarmente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domande</a:t>
            </a:r>
            <a:r>
              <a:rPr lang="en-US" dirty="0"/>
              <a:t> </a:t>
            </a:r>
            <a:r>
              <a:rPr lang="en-US" dirty="0" err="1"/>
              <a:t>totali</a:t>
            </a:r>
            <a:r>
              <a:rPr lang="en-US" dirty="0"/>
              <a:t> </a:t>
            </a:r>
            <a:r>
              <a:rPr lang="en-US" dirty="0" smtClean="0"/>
              <a:t>(a</a:t>
            </a:r>
            <a:r>
              <a:rPr lang="en-US" dirty="0"/>
              <a:t>) e </a:t>
            </a:r>
            <a:r>
              <a:rPr lang="en-US" dirty="0" err="1"/>
              <a:t>tutte</a:t>
            </a:r>
            <a:r>
              <a:rPr lang="en-US" dirty="0"/>
              <a:t> le volte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err="1"/>
              <a:t>preverbale</a:t>
            </a:r>
            <a:r>
              <a:rPr lang="en-US" dirty="0"/>
              <a:t> </a:t>
            </a:r>
            <a:r>
              <a:rPr lang="en-US" dirty="0" err="1"/>
              <a:t>rimane</a:t>
            </a:r>
            <a:r>
              <a:rPr lang="en-US" dirty="0"/>
              <a:t> non espresso </a:t>
            </a:r>
            <a:r>
              <a:rPr lang="en-US" dirty="0" smtClean="0"/>
              <a:t>(b</a:t>
            </a:r>
            <a:r>
              <a:rPr lang="en-US" dirty="0"/>
              <a:t>): </a:t>
            </a:r>
            <a:r>
              <a:rPr lang="en-US" dirty="0" err="1"/>
              <a:t>infatti</a:t>
            </a:r>
            <a:r>
              <a:rPr lang="en-US" dirty="0"/>
              <a:t> </a:t>
            </a:r>
            <a:r>
              <a:rPr lang="en-US" dirty="0" err="1"/>
              <a:t>l’espressione</a:t>
            </a:r>
            <a:r>
              <a:rPr lang="en-US" dirty="0"/>
              <a:t> del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err="1"/>
              <a:t>preverbale</a:t>
            </a:r>
            <a:r>
              <a:rPr lang="en-US" dirty="0"/>
              <a:t> non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obbligatoria</a:t>
            </a:r>
            <a:r>
              <a:rPr lang="en-US" dirty="0"/>
              <a:t> in </a:t>
            </a:r>
            <a:r>
              <a:rPr lang="en-US" dirty="0" err="1"/>
              <a:t>quei</a:t>
            </a:r>
            <a:r>
              <a:rPr lang="en-US" dirty="0"/>
              <a:t> </a:t>
            </a:r>
            <a:r>
              <a:rPr lang="en-US" dirty="0" err="1"/>
              <a:t>casi</a:t>
            </a:r>
            <a:r>
              <a:rPr lang="en-US" dirty="0"/>
              <a:t> in cui non </a:t>
            </a:r>
            <a:r>
              <a:rPr lang="en-US" dirty="0" err="1"/>
              <a:t>esista</a:t>
            </a:r>
            <a:r>
              <a:rPr lang="en-US" dirty="0"/>
              <a:t> un </a:t>
            </a:r>
            <a:r>
              <a:rPr lang="en-US" dirty="0" err="1"/>
              <a:t>clitico</a:t>
            </a:r>
            <a:r>
              <a:rPr lang="en-US" dirty="0"/>
              <a:t> </a:t>
            </a:r>
            <a:r>
              <a:rPr lang="en-US" dirty="0" err="1" smtClean="0"/>
              <a:t>soggetto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	(</a:t>
            </a:r>
            <a:r>
              <a:rPr lang="en-US" dirty="0" err="1"/>
              <a:t>gard</a:t>
            </a:r>
            <a:r>
              <a:rPr lang="en-US" dirty="0"/>
              <a:t>.</a:t>
            </a:r>
            <a:r>
              <a:rPr lang="en-US" dirty="0" smtClean="0"/>
              <a:t>)</a:t>
            </a:r>
            <a:r>
              <a:rPr lang="en-US" b="1" dirty="0" smtClean="0">
                <a:solidFill>
                  <a:srgbClr val="FF0000"/>
                </a:solidFill>
              </a:rPr>
              <a:t>ˈ</a:t>
            </a:r>
            <a:r>
              <a:rPr lang="en-US" b="1" dirty="0" err="1" smtClean="0">
                <a:solidFill>
                  <a:srgbClr val="FF0000"/>
                </a:solidFill>
              </a:rPr>
              <a:t>ʃkriʃ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pa </a:t>
            </a:r>
            <a:r>
              <a:rPr lang="en-US" b="1" dirty="0" err="1">
                <a:solidFill>
                  <a:srgbClr val="FF0000"/>
                </a:solidFill>
              </a:rPr>
              <a:t>maˈria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na</a:t>
            </a:r>
            <a:r>
              <a:rPr lang="en-US" dirty="0"/>
              <a:t> ˈ</a:t>
            </a:r>
            <a:r>
              <a:rPr lang="en-US" dirty="0" err="1"/>
              <a:t>lætra</a:t>
            </a:r>
            <a:r>
              <a:rPr lang="en-US" dirty="0"/>
              <a:t> ? (= </a:t>
            </a:r>
            <a:r>
              <a:rPr lang="en-US" dirty="0" err="1"/>
              <a:t>V</a:t>
            </a:r>
            <a:r>
              <a:rPr lang="en-US" cap="small" dirty="0" err="1"/>
              <a:t>q</a:t>
            </a:r>
            <a:r>
              <a:rPr lang="en-US" dirty="0" err="1"/>
              <a:t>S</a:t>
            </a:r>
            <a:r>
              <a:rPr lang="en-US" dirty="0"/>
              <a:t>…)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(</a:t>
            </a:r>
            <a:r>
              <a:rPr lang="en-US" dirty="0" err="1"/>
              <a:t>scrive</a:t>
            </a:r>
            <a:r>
              <a:rPr lang="en-US" dirty="0"/>
              <a:t> </a:t>
            </a:r>
            <a:r>
              <a:rPr lang="en-US" cap="small" dirty="0"/>
              <a:t>q</a:t>
            </a:r>
            <a:r>
              <a:rPr lang="en-US" dirty="0"/>
              <a:t> M.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lettera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‘</a:t>
            </a:r>
            <a:r>
              <a:rPr lang="en-US" dirty="0"/>
              <a:t>Maria </a:t>
            </a:r>
            <a:r>
              <a:rPr lang="en-US" dirty="0" err="1"/>
              <a:t>scrive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lettera</a:t>
            </a:r>
            <a:r>
              <a:rPr lang="en-US" dirty="0"/>
              <a:t>?’ </a:t>
            </a:r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. 	</a:t>
            </a:r>
            <a:r>
              <a:rPr lang="en-US" b="1" dirty="0">
                <a:solidFill>
                  <a:srgbClr val="FF0000"/>
                </a:solidFill>
              </a:rPr>
              <a:t>ˈe</a:t>
            </a:r>
            <a:r>
              <a:rPr lang="en-US" dirty="0"/>
              <a:t> ˈ</a:t>
            </a:r>
            <a:r>
              <a:rPr lang="en-US" dirty="0" err="1"/>
              <a:t>pja</a:t>
            </a:r>
            <a:r>
              <a:rPr lang="en-US" dirty="0"/>
              <a:t> </a:t>
            </a:r>
            <a:r>
              <a:rPr lang="en-US" dirty="0" err="1"/>
              <a:t>ŋ</a:t>
            </a:r>
            <a:r>
              <a:rPr lang="en-US" dirty="0"/>
              <a:t> </a:t>
            </a:r>
            <a:r>
              <a:rPr lang="en-US" dirty="0" err="1"/>
              <a:t>paˈvæl</a:t>
            </a:r>
            <a:r>
              <a:rPr lang="en-US" dirty="0"/>
              <a:t> (= V…) (ho </a:t>
            </a:r>
            <a:r>
              <a:rPr lang="en-US" dirty="0" err="1"/>
              <a:t>preso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farfalla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3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4.3.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Inoltre</a:t>
            </a:r>
            <a:r>
              <a:rPr lang="en-US" dirty="0"/>
              <a:t>,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di due o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verbi</a:t>
            </a:r>
            <a:r>
              <a:rPr lang="en-US" dirty="0"/>
              <a:t> </a:t>
            </a:r>
            <a:r>
              <a:rPr lang="en-US" dirty="0" err="1"/>
              <a:t>congiunti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abbiano</a:t>
            </a:r>
            <a:r>
              <a:rPr lang="en-US" dirty="0"/>
              <a:t> lo </a:t>
            </a:r>
            <a:r>
              <a:rPr lang="en-US" dirty="0" err="1"/>
              <a:t>stesso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, </a:t>
            </a:r>
            <a:r>
              <a:rPr lang="en-US" dirty="0" err="1"/>
              <a:t>normalmente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(</a:t>
            </a:r>
            <a:r>
              <a:rPr lang="en-US" dirty="0" err="1"/>
              <a:t>anche</a:t>
            </a:r>
            <a:r>
              <a:rPr lang="en-US" dirty="0"/>
              <a:t> se </a:t>
            </a:r>
            <a:r>
              <a:rPr lang="en-US" dirty="0" err="1"/>
              <a:t>clitico</a:t>
            </a:r>
            <a:r>
              <a:rPr lang="en-US" dirty="0"/>
              <a:t>) non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ripetuto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eriod"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</a:t>
            </a:r>
            <a:r>
              <a:rPr lang="en-US" dirty="0" smtClean="0"/>
              <a:t>)l </a:t>
            </a:r>
            <a:r>
              <a:rPr lang="en-US" dirty="0"/>
              <a:t>ˈ</a:t>
            </a:r>
            <a:r>
              <a:rPr lang="en-US" dirty="0" err="1"/>
              <a:t>plu</a:t>
            </a:r>
            <a:r>
              <a:rPr lang="en-US" dirty="0"/>
              <a:t> ˈ</a:t>
            </a:r>
            <a:r>
              <a:rPr lang="en-US" dirty="0" err="1"/>
              <a:t>ʒæwn</a:t>
            </a:r>
            <a:r>
              <a:rPr lang="en-US" dirty="0"/>
              <a:t> ˈ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ŋ</a:t>
            </a:r>
            <a:r>
              <a:rPr lang="en-US" dirty="0"/>
              <a:t> ˈdi da ˈ</a:t>
            </a:r>
            <a:r>
              <a:rPr lang="en-US" dirty="0" err="1"/>
              <a:t>si</a:t>
            </a:r>
            <a:r>
              <a:rPr lang="en-US" dirty="0"/>
              <a:t> ˈ</a:t>
            </a:r>
            <a:r>
              <a:rPr lang="en-US" dirty="0" err="1"/>
              <a:t>pɛrə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Ø</a:t>
            </a:r>
            <a:r>
              <a:rPr lang="en-US" dirty="0"/>
              <a:t> ˈ</a:t>
            </a:r>
            <a:r>
              <a:rPr lang="en-US" dirty="0" err="1"/>
              <a:t>diʃ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giovane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un </a:t>
            </a:r>
            <a:r>
              <a:rPr lang="en-US" dirty="0" err="1"/>
              <a:t>giorno</a:t>
            </a:r>
            <a:r>
              <a:rPr lang="en-US" dirty="0"/>
              <a:t> da </a:t>
            </a:r>
            <a:r>
              <a:rPr lang="en-US" dirty="0" err="1"/>
              <a:t>suo</a:t>
            </a:r>
            <a:r>
              <a:rPr lang="en-US" dirty="0"/>
              <a:t> padre e dice)</a:t>
            </a:r>
          </a:p>
          <a:p>
            <a:pPr marL="514350" indent="-514350">
              <a:buAutoNum type="alphaLcPeriod" startAt="2"/>
            </a:pPr>
            <a:r>
              <a:rPr lang="en-US" dirty="0" err="1" smtClean="0"/>
              <a:t>finalˈmæntər</a:t>
            </a:r>
            <a:r>
              <a:rPr lang="en-US" dirty="0" smtClean="0"/>
              <a:t> </a:t>
            </a:r>
            <a:r>
              <a:rPr lang="en-US" dirty="0"/>
              <a:t>ˈ</a:t>
            </a:r>
            <a:r>
              <a:rPr lang="en-US" dirty="0" err="1"/>
              <a:t>iə</a:t>
            </a:r>
            <a:r>
              <a:rPr lang="en-US" dirty="0"/>
              <a:t>-l ˈ</a:t>
            </a:r>
            <a:r>
              <a:rPr lang="en-US" dirty="0" err="1"/>
              <a:t>ʒit</a:t>
            </a:r>
            <a:r>
              <a:rPr lang="en-US" dirty="0"/>
              <a:t> da </a:t>
            </a:r>
            <a:r>
              <a:rPr lang="en-US" dirty="0" err="1"/>
              <a:t>uŋ</a:t>
            </a:r>
            <a:r>
              <a:rPr lang="en-US" dirty="0"/>
              <a:t> ˈ</a:t>
            </a:r>
            <a:r>
              <a:rPr lang="en-US" dirty="0" err="1"/>
              <a:t>pawr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Ø</a:t>
            </a:r>
            <a:r>
              <a:rPr lang="en-US" dirty="0"/>
              <a:t> l ˈa </a:t>
            </a:r>
            <a:r>
              <a:rPr lang="en-US" dirty="0" err="1"/>
              <a:t>pəˈtla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 err="1"/>
              <a:t>infine</a:t>
            </a:r>
            <a:r>
              <a:rPr lang="en-US" dirty="0"/>
              <a:t> </a:t>
            </a:r>
            <a:r>
              <a:rPr lang="en-US" dirty="0" err="1"/>
              <a:t>è-egli</a:t>
            </a:r>
            <a:r>
              <a:rPr lang="en-US" dirty="0"/>
              <a:t>[</a:t>
            </a:r>
            <a:r>
              <a:rPr lang="en-US" cap="small" dirty="0"/>
              <a:t>cl]</a:t>
            </a:r>
            <a:r>
              <a:rPr lang="en-US" dirty="0"/>
              <a:t> </a:t>
            </a:r>
            <a:r>
              <a:rPr lang="en-US" dirty="0" err="1"/>
              <a:t>andato</a:t>
            </a:r>
            <a:r>
              <a:rPr lang="en-US" dirty="0"/>
              <a:t> da un </a:t>
            </a:r>
            <a:r>
              <a:rPr lang="en-US" dirty="0" err="1"/>
              <a:t>contadino</a:t>
            </a:r>
            <a:r>
              <a:rPr lang="en-US" dirty="0"/>
              <a:t> e l’ ha </a:t>
            </a:r>
            <a:r>
              <a:rPr lang="en-US" dirty="0" smtClean="0"/>
              <a:t>	</a:t>
            </a:r>
            <a:r>
              <a:rPr lang="en-US" dirty="0" err="1" smtClean="0"/>
              <a:t>supplicato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4.3.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 parte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frasi</a:t>
            </a:r>
            <a:r>
              <a:rPr lang="en-US" dirty="0"/>
              <a:t> </a:t>
            </a:r>
            <a:r>
              <a:rPr lang="en-US" dirty="0" err="1"/>
              <a:t>congiunte</a:t>
            </a:r>
            <a:r>
              <a:rPr lang="en-US" dirty="0"/>
              <a:t>, </a:t>
            </a:r>
            <a:r>
              <a:rPr lang="en-US" dirty="0" err="1"/>
              <a:t>l’espressione</a:t>
            </a:r>
            <a:r>
              <a:rPr lang="en-US" dirty="0"/>
              <a:t> del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err="1"/>
              <a:t>preverbale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obbligatoria</a:t>
            </a:r>
            <a:r>
              <a:rPr lang="en-US" dirty="0"/>
              <a:t> se </a:t>
            </a:r>
            <a:r>
              <a:rPr lang="en-US" dirty="0" err="1"/>
              <a:t>esiste</a:t>
            </a:r>
            <a:r>
              <a:rPr lang="en-US" dirty="0"/>
              <a:t> un </a:t>
            </a:r>
            <a:r>
              <a:rPr lang="en-US" dirty="0" err="1"/>
              <a:t>clitico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smtClean="0"/>
              <a:t>(a</a:t>
            </a:r>
            <a:r>
              <a:rPr lang="en-US" dirty="0"/>
              <a:t>);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clitico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non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però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espresso se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preceduto</a:t>
            </a:r>
            <a:r>
              <a:rPr lang="en-US" dirty="0"/>
              <a:t> da un </a:t>
            </a:r>
            <a:r>
              <a:rPr lang="en-US" dirty="0" err="1"/>
              <a:t>qualsiasi</a:t>
            </a:r>
            <a:r>
              <a:rPr lang="en-US" dirty="0"/>
              <a:t> </a:t>
            </a:r>
            <a:r>
              <a:rPr lang="en-US" dirty="0" err="1"/>
              <a:t>altro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smtClean="0"/>
              <a:t>(b</a:t>
            </a:r>
            <a:r>
              <a:rPr lang="en-US" dirty="0"/>
              <a:t>); in alto </a:t>
            </a:r>
            <a:r>
              <a:rPr lang="en-US" dirty="0" err="1"/>
              <a:t>badiotto</a:t>
            </a:r>
            <a:r>
              <a:rPr lang="en-US" dirty="0"/>
              <a:t>, </a:t>
            </a:r>
            <a:r>
              <a:rPr lang="en-US" dirty="0" err="1"/>
              <a:t>tuttavia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pronome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err="1"/>
              <a:t>libero</a:t>
            </a:r>
            <a:r>
              <a:rPr lang="en-US" dirty="0"/>
              <a:t> di 2</a:t>
            </a:r>
            <a:r>
              <a:rPr lang="en-US" cap="small" dirty="0"/>
              <a:t>sg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accompagnato</a:t>
            </a:r>
            <a:r>
              <a:rPr lang="en-US" dirty="0"/>
              <a:t> dal </a:t>
            </a:r>
            <a:r>
              <a:rPr lang="en-US" dirty="0" err="1"/>
              <a:t>rispettivo</a:t>
            </a:r>
            <a:r>
              <a:rPr lang="en-US" dirty="0"/>
              <a:t> </a:t>
            </a:r>
            <a:r>
              <a:rPr lang="en-US" dirty="0" err="1"/>
              <a:t>clitico</a:t>
            </a:r>
            <a:r>
              <a:rPr lang="en-US" dirty="0"/>
              <a:t> </a:t>
            </a:r>
            <a:r>
              <a:rPr lang="en-US" dirty="0" smtClean="0"/>
              <a:t>(c</a:t>
            </a:r>
            <a:r>
              <a:rPr lang="en-US" dirty="0"/>
              <a:t>):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	(</a:t>
            </a:r>
            <a:r>
              <a:rPr lang="en-US" dirty="0" err="1"/>
              <a:t>gard</a:t>
            </a:r>
            <a:r>
              <a:rPr lang="en-US" dirty="0"/>
              <a:t>.)	</a:t>
            </a:r>
            <a:r>
              <a:rPr lang="en-US" b="1" dirty="0">
                <a:solidFill>
                  <a:srgbClr val="FF0000"/>
                </a:solidFill>
              </a:rPr>
              <a:t>l</a:t>
            </a:r>
            <a:r>
              <a:rPr lang="en-US" dirty="0"/>
              <a:t> ˈa </a:t>
            </a:r>
            <a:r>
              <a:rPr lang="en-US" dirty="0" err="1"/>
              <a:t>aˈbu</a:t>
            </a:r>
            <a:r>
              <a:rPr lang="en-US" dirty="0"/>
              <a:t> ˈ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arpəˈʒoŋ</a:t>
            </a:r>
            <a:r>
              <a:rPr lang="en-US" dirty="0"/>
              <a:t> (</a:t>
            </a:r>
            <a:r>
              <a:rPr lang="en-US" dirty="0" err="1"/>
              <a:t>egli</a:t>
            </a:r>
            <a:r>
              <a:rPr lang="en-US" dirty="0"/>
              <a:t>[</a:t>
            </a:r>
            <a:r>
              <a:rPr lang="en-US" cap="small" dirty="0"/>
              <a:t>cl]</a:t>
            </a:r>
            <a:r>
              <a:rPr lang="en-US" dirty="0"/>
              <a:t> ha </a:t>
            </a:r>
            <a:r>
              <a:rPr lang="en-US" dirty="0" err="1"/>
              <a:t>avuto</a:t>
            </a:r>
            <a:r>
              <a:rPr lang="en-US" dirty="0"/>
              <a:t>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eredità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‘</a:t>
            </a:r>
            <a:r>
              <a:rPr lang="en-US" dirty="0"/>
              <a:t>ha </a:t>
            </a:r>
            <a:r>
              <a:rPr lang="en-US" dirty="0" err="1"/>
              <a:t>avuto</a:t>
            </a:r>
            <a:r>
              <a:rPr lang="en-US" dirty="0"/>
              <a:t> la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eredità</a:t>
            </a:r>
            <a:r>
              <a:rPr lang="en-US" dirty="0"/>
              <a:t>’</a:t>
            </a:r>
          </a:p>
          <a:p>
            <a:pPr marL="514350" indent="-514350">
              <a:buAutoNum type="alphaLcPeriod" startAt="2"/>
            </a:pPr>
            <a:r>
              <a:rPr lang="en-US" dirty="0" smtClean="0"/>
              <a:t>l </a:t>
            </a:r>
            <a:r>
              <a:rPr lang="en-US" dirty="0"/>
              <a:t>ˈ</a:t>
            </a:r>
            <a:r>
              <a:rPr lang="en-US" dirty="0" err="1"/>
              <a:t>plu</a:t>
            </a:r>
            <a:r>
              <a:rPr lang="en-US" dirty="0"/>
              <a:t> ˈ</a:t>
            </a:r>
            <a:r>
              <a:rPr lang="en-US" dirty="0" err="1"/>
              <a:t>ʒæwn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**l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ˈ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ŋ</a:t>
            </a:r>
            <a:r>
              <a:rPr lang="en-US" dirty="0"/>
              <a:t> ˈdi da ˈ</a:t>
            </a:r>
            <a:r>
              <a:rPr lang="en-US" dirty="0" err="1"/>
              <a:t>si</a:t>
            </a:r>
            <a:r>
              <a:rPr lang="en-US" dirty="0"/>
              <a:t> ˈ</a:t>
            </a:r>
            <a:r>
              <a:rPr lang="en-US" dirty="0" err="1"/>
              <a:t>pɛrə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giovane</a:t>
            </a:r>
            <a:r>
              <a:rPr lang="en-US" dirty="0"/>
              <a:t> [</a:t>
            </a:r>
            <a:r>
              <a:rPr lang="en-US" dirty="0" err="1"/>
              <a:t>egli</a:t>
            </a:r>
            <a:r>
              <a:rPr lang="en-US" dirty="0"/>
              <a:t>(</a:t>
            </a:r>
            <a:r>
              <a:rPr lang="en-US" cap="small" dirty="0"/>
              <a:t>cl</a:t>
            </a:r>
            <a:r>
              <a:rPr lang="en-US" dirty="0"/>
              <a:t>)] </a:t>
            </a:r>
            <a:r>
              <a:rPr lang="en-US" dirty="0" err="1"/>
              <a:t>va</a:t>
            </a:r>
            <a:r>
              <a:rPr lang="en-US" dirty="0"/>
              <a:t> un </a:t>
            </a:r>
            <a:r>
              <a:rPr lang="en-US" dirty="0" err="1"/>
              <a:t>giorno</a:t>
            </a:r>
            <a:r>
              <a:rPr lang="en-US" dirty="0"/>
              <a:t> da </a:t>
            </a:r>
            <a:r>
              <a:rPr lang="en-US" dirty="0" err="1"/>
              <a:t>suo</a:t>
            </a:r>
            <a:r>
              <a:rPr lang="en-US" dirty="0"/>
              <a:t> padre) 	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. 	(bad.) 	</a:t>
            </a:r>
            <a:r>
              <a:rPr lang="en-US" b="1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tø</a:t>
            </a:r>
            <a:r>
              <a:rPr lang="en-US" b="1" dirty="0">
                <a:solidFill>
                  <a:srgbClr val="FF0000"/>
                </a:solidFill>
              </a:rPr>
              <a:t> t</a:t>
            </a:r>
            <a:r>
              <a:rPr lang="en-US" dirty="0"/>
              <a:t> ˈ</a:t>
            </a:r>
            <a:r>
              <a:rPr lang="en-US" dirty="0" err="1"/>
              <a:t>cantes</a:t>
            </a:r>
            <a:r>
              <a:rPr lang="en-US" dirty="0"/>
              <a:t> (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[</a:t>
            </a:r>
            <a:r>
              <a:rPr lang="en-US" cap="small" dirty="0"/>
              <a:t>cl</a:t>
            </a:r>
            <a:r>
              <a:rPr lang="en-US" dirty="0" smtClean="0"/>
              <a:t>] </a:t>
            </a:r>
            <a:r>
              <a:rPr lang="en-US" dirty="0" err="1" smtClean="0"/>
              <a:t>canti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55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iampaolo.salvi\Desktop\Immagi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546100"/>
            <a:ext cx="5449887" cy="576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2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4.3. </a:t>
            </a:r>
            <a:r>
              <a:rPr lang="en-US" dirty="0" err="1"/>
              <a:t>Struttura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frase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clitico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precede la </a:t>
            </a:r>
            <a:r>
              <a:rPr lang="en-US" dirty="0" err="1"/>
              <a:t>negazione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.)	</a:t>
            </a:r>
            <a:r>
              <a:rPr lang="en-US" b="1" dirty="0" err="1">
                <a:solidFill>
                  <a:srgbClr val="FF0000"/>
                </a:solidFill>
              </a:rPr>
              <a:t>tə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nə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ˈ</a:t>
            </a:r>
            <a:r>
              <a:rPr lang="en-US" dirty="0" err="1"/>
              <a:t>fɔvəs</a:t>
            </a:r>
            <a:r>
              <a:rPr lang="en-US" dirty="0"/>
              <a:t> </a:t>
            </a:r>
            <a:r>
              <a:rPr lang="en-US" dirty="0" err="1"/>
              <a:t>nia</a:t>
            </a:r>
            <a:r>
              <a:rPr lang="en-US" dirty="0"/>
              <a:t> </a:t>
            </a:r>
            <a:r>
              <a:rPr lang="en-US" dirty="0" err="1"/>
              <a:t>iˈlo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(</a:t>
            </a:r>
            <a:r>
              <a:rPr lang="en-US" dirty="0" err="1"/>
              <a:t>tu</a:t>
            </a:r>
            <a:r>
              <a:rPr lang="en-US" dirty="0"/>
              <a:t>[</a:t>
            </a:r>
            <a:r>
              <a:rPr lang="en-US" cap="small" dirty="0"/>
              <a:t>cl</a:t>
            </a:r>
            <a:r>
              <a:rPr lang="en-US" dirty="0"/>
              <a:t>] non 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) ‘non 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6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4.3. </a:t>
            </a:r>
            <a:r>
              <a:rPr lang="en-US" dirty="0" err="1"/>
              <a:t>Struttura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frase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Diversamente</a:t>
            </a:r>
            <a:r>
              <a:rPr lang="en-US" dirty="0" smtClean="0"/>
              <a:t> </a:t>
            </a:r>
            <a:r>
              <a:rPr lang="en-US" dirty="0" err="1"/>
              <a:t>che</a:t>
            </a:r>
            <a:r>
              <a:rPr lang="en-US" dirty="0"/>
              <a:t> in </a:t>
            </a:r>
            <a:r>
              <a:rPr lang="en-US" dirty="0" err="1"/>
              <a:t>posizione</a:t>
            </a:r>
            <a:r>
              <a:rPr lang="en-US" dirty="0"/>
              <a:t> </a:t>
            </a:r>
            <a:r>
              <a:rPr lang="en-US" dirty="0" err="1"/>
              <a:t>preverbale</a:t>
            </a:r>
            <a:r>
              <a:rPr lang="en-US" dirty="0"/>
              <a:t>, un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err="1"/>
              <a:t>pieno</a:t>
            </a:r>
            <a:r>
              <a:rPr lang="en-US" dirty="0"/>
              <a:t> </a:t>
            </a:r>
            <a:r>
              <a:rPr lang="en-US" dirty="0" err="1"/>
              <a:t>postverbale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accompagnato</a:t>
            </a:r>
            <a:r>
              <a:rPr lang="en-US" dirty="0"/>
              <a:t> da un </a:t>
            </a:r>
            <a:r>
              <a:rPr lang="en-US" dirty="0" err="1"/>
              <a:t>pronome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err="1"/>
              <a:t>enclitico</a:t>
            </a:r>
            <a:r>
              <a:rPr lang="en-US" dirty="0"/>
              <a:t>: in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avviene</a:t>
            </a:r>
            <a:r>
              <a:rPr lang="en-US" dirty="0"/>
              <a:t> solo con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soggetti</a:t>
            </a:r>
            <a:r>
              <a:rPr lang="en-US" dirty="0"/>
              <a:t> </a:t>
            </a:r>
            <a:r>
              <a:rPr lang="en-US" dirty="0" err="1"/>
              <a:t>pronominali</a:t>
            </a:r>
            <a:r>
              <a:rPr lang="en-US" dirty="0"/>
              <a:t> </a:t>
            </a:r>
            <a:r>
              <a:rPr lang="en-US" dirty="0" smtClean="0"/>
              <a:t>(a</a:t>
            </a:r>
            <a:r>
              <a:rPr lang="en-US" dirty="0"/>
              <a:t>), </a:t>
            </a:r>
            <a:r>
              <a:rPr lang="en-US" dirty="0" err="1"/>
              <a:t>mentre</a:t>
            </a:r>
            <a:r>
              <a:rPr lang="en-US" dirty="0"/>
              <a:t> con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soggetti</a:t>
            </a:r>
            <a:r>
              <a:rPr lang="en-US" dirty="0"/>
              <a:t> </a:t>
            </a:r>
            <a:r>
              <a:rPr lang="en-US" dirty="0" err="1"/>
              <a:t>nominali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clitico</a:t>
            </a:r>
            <a:r>
              <a:rPr lang="en-US" dirty="0"/>
              <a:t> non </a:t>
            </a:r>
            <a:r>
              <a:rPr lang="en-US" dirty="0" err="1"/>
              <a:t>c’è</a:t>
            </a:r>
            <a:r>
              <a:rPr lang="en-US" dirty="0"/>
              <a:t> </a:t>
            </a:r>
            <a:r>
              <a:rPr lang="en-US" dirty="0" smtClean="0"/>
              <a:t>(b</a:t>
            </a:r>
            <a:r>
              <a:rPr lang="en-US" dirty="0"/>
              <a:t>), </a:t>
            </a:r>
            <a:r>
              <a:rPr lang="en-US" dirty="0" err="1"/>
              <a:t>mentre</a:t>
            </a:r>
            <a:r>
              <a:rPr lang="en-US" dirty="0"/>
              <a:t> in </a:t>
            </a:r>
            <a:r>
              <a:rPr lang="en-US" dirty="0" err="1"/>
              <a:t>badiotto</a:t>
            </a:r>
            <a:r>
              <a:rPr lang="en-US" dirty="0"/>
              <a:t> la </a:t>
            </a:r>
            <a:r>
              <a:rPr lang="en-US" dirty="0" err="1"/>
              <a:t>reduplicazione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con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soggetti</a:t>
            </a:r>
            <a:r>
              <a:rPr lang="en-US" dirty="0"/>
              <a:t> </a:t>
            </a:r>
            <a:r>
              <a:rPr lang="en-US" dirty="0" err="1"/>
              <a:t>nominali</a:t>
            </a:r>
            <a:r>
              <a:rPr lang="en-US" dirty="0"/>
              <a:t> </a:t>
            </a:r>
            <a:r>
              <a:rPr lang="en-US" dirty="0" smtClean="0"/>
              <a:t>(c</a:t>
            </a:r>
            <a:r>
              <a:rPr lang="en-US" dirty="0"/>
              <a:t>):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514350" indent="-514350">
              <a:buAutoNum type="alphaLcPeriod"/>
            </a:pPr>
            <a:r>
              <a:rPr lang="en-US" dirty="0" smtClean="0"/>
              <a:t>(</a:t>
            </a:r>
            <a:r>
              <a:rPr lang="en-US" dirty="0" err="1" smtClean="0"/>
              <a:t>gard</a:t>
            </a:r>
            <a:r>
              <a:rPr lang="en-US" dirty="0" smtClean="0"/>
              <a:t>.) </a:t>
            </a:r>
            <a:r>
              <a:rPr lang="en-US" dirty="0" err="1" smtClean="0"/>
              <a:t>duˈmaŋ</a:t>
            </a:r>
            <a:r>
              <a:rPr lang="en-US" dirty="0" smtClean="0"/>
              <a:t> </a:t>
            </a:r>
            <a:r>
              <a:rPr lang="en-US" dirty="0"/>
              <a:t>ˈ</a:t>
            </a:r>
            <a:r>
              <a:rPr lang="en-US" dirty="0" err="1"/>
              <a:t>va</a:t>
            </a:r>
            <a:r>
              <a:rPr lang="en-US" b="1" dirty="0"/>
              <a:t>-</a:t>
            </a:r>
            <a:r>
              <a:rPr lang="en-US" b="1" dirty="0">
                <a:solidFill>
                  <a:srgbClr val="FF0000"/>
                </a:solidFill>
              </a:rPr>
              <a:t>l ˈ</a:t>
            </a:r>
            <a:r>
              <a:rPr lang="en-US" b="1" dirty="0" err="1">
                <a:solidFill>
                  <a:srgbClr val="FF0000"/>
                </a:solidFill>
              </a:rPr>
              <a:t>æl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da l </a:t>
            </a:r>
            <a:r>
              <a:rPr lang="en-US" dirty="0" err="1"/>
              <a:t>duˈtor</a:t>
            </a:r>
            <a:r>
              <a:rPr lang="en-US" dirty="0"/>
              <a:t> da </a:t>
            </a:r>
            <a:r>
              <a:rPr lang="en-US" dirty="0" err="1"/>
              <a:t>i</a:t>
            </a:r>
            <a:r>
              <a:rPr lang="en-US" dirty="0"/>
              <a:t> ˈ</a:t>
            </a:r>
            <a:r>
              <a:rPr lang="en-US" dirty="0" err="1"/>
              <a:t>dænts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domani</a:t>
            </a:r>
            <a:r>
              <a:rPr lang="en-US" dirty="0"/>
              <a:t> </a:t>
            </a:r>
            <a:r>
              <a:rPr lang="en-US" dirty="0" err="1"/>
              <a:t>va-egli</a:t>
            </a:r>
            <a:r>
              <a:rPr lang="en-US" dirty="0"/>
              <a:t>[</a:t>
            </a:r>
            <a:r>
              <a:rPr lang="en-US" cap="small" dirty="0"/>
              <a:t>cl</a:t>
            </a:r>
            <a:r>
              <a:rPr lang="en-US" dirty="0"/>
              <a:t>] </a:t>
            </a:r>
            <a:r>
              <a:rPr lang="en-US" dirty="0" err="1"/>
              <a:t>lui</a:t>
            </a:r>
            <a:r>
              <a:rPr lang="en-US" dirty="0"/>
              <a:t> da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dottore</a:t>
            </a:r>
            <a:r>
              <a:rPr lang="en-US" dirty="0"/>
              <a:t> da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denti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smtClean="0"/>
              <a:t>		‘</a:t>
            </a:r>
            <a:r>
              <a:rPr lang="en-US" dirty="0" err="1"/>
              <a:t>domani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dal </a:t>
            </a:r>
            <a:r>
              <a:rPr lang="en-US" dirty="0" err="1"/>
              <a:t>dentista</a:t>
            </a:r>
            <a:r>
              <a:rPr lang="en-US" dirty="0"/>
              <a:t>’</a:t>
            </a:r>
          </a:p>
          <a:p>
            <a:pPr marL="514350" indent="-514350">
              <a:buAutoNum type="alphaLcPeriod" startAt="2"/>
            </a:pPr>
            <a:r>
              <a:rPr lang="en-US" dirty="0" smtClean="0"/>
              <a:t>ˈ</a:t>
            </a:r>
            <a:r>
              <a:rPr lang="en-US" dirty="0" err="1" smtClean="0"/>
              <a:t>dlondʒa</a:t>
            </a:r>
            <a:r>
              <a:rPr lang="en-US" dirty="0" smtClean="0"/>
              <a:t> </a:t>
            </a:r>
            <a:r>
              <a:rPr lang="en-US" dirty="0"/>
              <a:t>ˈ</a:t>
            </a:r>
            <a:r>
              <a:rPr lang="en-US" dirty="0" err="1"/>
              <a:t>ruf</a:t>
            </a:r>
            <a:r>
              <a:rPr lang="en-US" dirty="0"/>
              <a:t> ˈ</a:t>
            </a:r>
            <a:r>
              <a:rPr lang="en-US" dirty="0" err="1"/>
              <a:t>mæt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**-</a:t>
            </a:r>
            <a:r>
              <a:rPr lang="en-US" b="1" dirty="0" err="1">
                <a:solidFill>
                  <a:srgbClr val="FF0000"/>
                </a:solidFill>
              </a:rPr>
              <a:t>ələs</a:t>
            </a:r>
            <a:r>
              <a:rPr lang="en-US" dirty="0">
                <a:solidFill>
                  <a:srgbClr val="FF0000"/>
                </a:solidFill>
              </a:rPr>
              <a:t>) la </a:t>
            </a:r>
            <a:r>
              <a:rPr lang="en-US" dirty="0" err="1">
                <a:solidFill>
                  <a:srgbClr val="FF0000"/>
                </a:solidFill>
              </a:rPr>
              <a:t>muˈtaŋs</a:t>
            </a:r>
            <a:r>
              <a:rPr lang="en-US" dirty="0"/>
              <a:t> ˈ</a:t>
            </a:r>
            <a:r>
              <a:rPr lang="en-US" dirty="0" err="1"/>
              <a:t>doj</a:t>
            </a:r>
            <a:r>
              <a:rPr lang="en-US" dirty="0"/>
              <a:t> ˈ</a:t>
            </a:r>
            <a:r>
              <a:rPr lang="en-US" dirty="0" err="1"/>
              <a:t>bantʃ</a:t>
            </a: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 err="1"/>
              <a:t>vicino</a:t>
            </a:r>
            <a:r>
              <a:rPr lang="en-US" dirty="0"/>
              <a:t> </a:t>
            </a:r>
            <a:r>
              <a:rPr lang="en-US" dirty="0" err="1"/>
              <a:t>ruscello</a:t>
            </a:r>
            <a:r>
              <a:rPr lang="en-US" dirty="0"/>
              <a:t> </a:t>
            </a:r>
            <a:r>
              <a:rPr lang="en-US" dirty="0" err="1"/>
              <a:t>mettono</a:t>
            </a:r>
            <a:r>
              <a:rPr lang="en-US" dirty="0"/>
              <a:t> [</a:t>
            </a:r>
            <a:r>
              <a:rPr lang="en-US" dirty="0" err="1"/>
              <a:t>esse</a:t>
            </a:r>
            <a:r>
              <a:rPr lang="en-US" dirty="0"/>
              <a:t>(</a:t>
            </a:r>
            <a:r>
              <a:rPr lang="en-US" cap="small" dirty="0"/>
              <a:t>cl</a:t>
            </a:r>
            <a:r>
              <a:rPr lang="en-US" dirty="0"/>
              <a:t>)] la </a:t>
            </a:r>
            <a:r>
              <a:rPr lang="en-US" dirty="0" err="1"/>
              <a:t>bambine</a:t>
            </a:r>
            <a:r>
              <a:rPr lang="en-US" dirty="0"/>
              <a:t> due </a:t>
            </a:r>
            <a:r>
              <a:rPr lang="en-US" dirty="0" err="1"/>
              <a:t>banchi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	‘</a:t>
            </a:r>
            <a:r>
              <a:rPr lang="en-US" dirty="0" err="1"/>
              <a:t>vicino</a:t>
            </a:r>
            <a:r>
              <a:rPr lang="en-US" dirty="0"/>
              <a:t> al </a:t>
            </a:r>
            <a:r>
              <a:rPr lang="en-US" dirty="0" err="1"/>
              <a:t>ruscello</a:t>
            </a:r>
            <a:r>
              <a:rPr lang="en-US" dirty="0"/>
              <a:t> le </a:t>
            </a:r>
            <a:r>
              <a:rPr lang="en-US" dirty="0" err="1"/>
              <a:t>bambine</a:t>
            </a:r>
            <a:r>
              <a:rPr lang="en-US" dirty="0"/>
              <a:t> </a:t>
            </a:r>
            <a:r>
              <a:rPr lang="en-US" dirty="0" err="1"/>
              <a:t>mettono</a:t>
            </a:r>
            <a:r>
              <a:rPr lang="en-US" dirty="0"/>
              <a:t> due </a:t>
            </a:r>
            <a:r>
              <a:rPr lang="en-US" dirty="0" err="1"/>
              <a:t>banchi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. 	(bad.) </a:t>
            </a:r>
            <a:r>
              <a:rPr lang="en-US" dirty="0" err="1" smtClean="0"/>
              <a:t>iˈniːr</a:t>
            </a:r>
            <a:r>
              <a:rPr lang="en-US" dirty="0" smtClean="0"/>
              <a:t> </a:t>
            </a:r>
            <a:r>
              <a:rPr lang="en-US" dirty="0" err="1"/>
              <a:t>ti</a:t>
            </a:r>
            <a:r>
              <a:rPr lang="en-US" dirty="0"/>
              <a:t> ˈa</a:t>
            </a:r>
            <a:r>
              <a:rPr lang="en-US" b="1" dirty="0"/>
              <a:t>-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dirty="0"/>
              <a:t> </a:t>
            </a:r>
            <a:r>
              <a:rPr lang="en-US" dirty="0" err="1"/>
              <a:t>damaˈnɛ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sy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kumˈpaːɲs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ʃ</a:t>
            </a:r>
            <a:r>
              <a:rPr lang="en-US" dirty="0"/>
              <a:t> al ˈ</a:t>
            </a:r>
            <a:r>
              <a:rPr lang="en-US" dirty="0" err="1"/>
              <a:t>es</a:t>
            </a:r>
            <a:r>
              <a:rPr lang="en-US" dirty="0"/>
              <a:t> ˈ</a:t>
            </a:r>
            <a:r>
              <a:rPr lang="en-US" dirty="0" err="1"/>
              <a:t>vøja</a:t>
            </a:r>
            <a:r>
              <a:rPr lang="en-US" dirty="0"/>
              <a:t> da ˈ</a:t>
            </a:r>
            <a:r>
              <a:rPr lang="en-US" dirty="0" err="1"/>
              <a:t>ʒi</a:t>
            </a:r>
            <a:r>
              <a:rPr lang="en-US" dirty="0"/>
              <a:t> </a:t>
            </a:r>
            <a:r>
              <a:rPr lang="en-US" dirty="0" err="1"/>
              <a:t>imˈpara</a:t>
            </a:r>
            <a:r>
              <a:rPr lang="en-US" dirty="0"/>
              <a:t> a l ˈ</a:t>
            </a:r>
            <a:r>
              <a:rPr lang="en-US" dirty="0" err="1"/>
              <a:t>mɛːr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 err="1"/>
              <a:t>ieri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hanno-essi</a:t>
            </a:r>
            <a:r>
              <a:rPr lang="en-US" dirty="0"/>
              <a:t>[</a:t>
            </a:r>
            <a:r>
              <a:rPr lang="en-US" cap="small" dirty="0"/>
              <a:t>cl</a:t>
            </a:r>
            <a:r>
              <a:rPr lang="en-US" dirty="0"/>
              <a:t>] </a:t>
            </a:r>
            <a:r>
              <a:rPr lang="en-US" dirty="0" err="1"/>
              <a:t>domandato</a:t>
            </a:r>
            <a:r>
              <a:rPr lang="en-US" dirty="0"/>
              <a:t> </a:t>
            </a:r>
            <a:r>
              <a:rPr lang="en-US" dirty="0" err="1"/>
              <a:t>suoi</a:t>
            </a:r>
            <a:r>
              <a:rPr lang="en-US" dirty="0"/>
              <a:t> </a:t>
            </a:r>
            <a:r>
              <a:rPr lang="en-US" dirty="0" err="1"/>
              <a:t>compagni</a:t>
            </a:r>
            <a:r>
              <a:rPr lang="en-US" dirty="0"/>
              <a:t> se </a:t>
            </a:r>
            <a:r>
              <a:rPr lang="en-US" dirty="0" err="1"/>
              <a:t>egli</a:t>
            </a:r>
            <a:r>
              <a:rPr lang="en-US" dirty="0"/>
              <a:t>[</a:t>
            </a:r>
            <a:r>
              <a:rPr lang="en-US" cap="small" dirty="0"/>
              <a:t>cl</a:t>
            </a:r>
            <a:r>
              <a:rPr lang="en-US" dirty="0"/>
              <a:t>] </a:t>
            </a:r>
            <a:r>
              <a:rPr lang="en-US" dirty="0" err="1"/>
              <a:t>avesse</a:t>
            </a:r>
            <a:r>
              <a:rPr lang="en-US" dirty="0"/>
              <a:t> </a:t>
            </a:r>
            <a:r>
              <a:rPr lang="en-US" dirty="0" err="1"/>
              <a:t>voglia</a:t>
            </a:r>
            <a:r>
              <a:rPr lang="en-US" dirty="0"/>
              <a:t> di </a:t>
            </a:r>
            <a:r>
              <a:rPr lang="en-US" dirty="0" smtClean="0"/>
              <a:t>	</a:t>
            </a:r>
            <a:r>
              <a:rPr lang="en-US" dirty="0" err="1" smtClean="0"/>
              <a:t>andare</a:t>
            </a:r>
            <a:r>
              <a:rPr lang="en-US" dirty="0" smtClean="0"/>
              <a:t> </a:t>
            </a:r>
            <a:r>
              <a:rPr lang="en-US" dirty="0" err="1"/>
              <a:t>insieme</a:t>
            </a:r>
            <a:r>
              <a:rPr lang="en-US" dirty="0"/>
              <a:t> a </a:t>
            </a:r>
            <a:r>
              <a:rPr lang="en-US" dirty="0" err="1"/>
              <a:t>il</a:t>
            </a:r>
            <a:r>
              <a:rPr lang="en-US" dirty="0"/>
              <a:t> mare)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‘</a:t>
            </a:r>
            <a:r>
              <a:rPr lang="en-US" dirty="0" err="1"/>
              <a:t>Ieri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suoi</a:t>
            </a:r>
            <a:r>
              <a:rPr lang="en-US" dirty="0"/>
              <a:t> </a:t>
            </a:r>
            <a:r>
              <a:rPr lang="en-US" dirty="0" err="1"/>
              <a:t>compagni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chiesto</a:t>
            </a:r>
            <a:r>
              <a:rPr lang="en-US" dirty="0"/>
              <a:t> se </a:t>
            </a:r>
            <a:r>
              <a:rPr lang="en-US" dirty="0" err="1"/>
              <a:t>avesse</a:t>
            </a:r>
            <a:r>
              <a:rPr lang="en-US" dirty="0"/>
              <a:t> </a:t>
            </a:r>
            <a:r>
              <a:rPr lang="en-US" dirty="0" err="1"/>
              <a:t>voglia</a:t>
            </a:r>
            <a:r>
              <a:rPr lang="en-US" dirty="0"/>
              <a:t> di </a:t>
            </a:r>
            <a:r>
              <a:rPr lang="en-US" dirty="0" err="1"/>
              <a:t>andare</a:t>
            </a:r>
            <a:r>
              <a:rPr lang="en-US" dirty="0"/>
              <a:t> con </a:t>
            </a:r>
            <a:r>
              <a:rPr lang="en-US" dirty="0" err="1"/>
              <a:t>loro</a:t>
            </a:r>
            <a:r>
              <a:rPr lang="en-US" dirty="0"/>
              <a:t> al mare’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4.3. </a:t>
            </a:r>
            <a:r>
              <a:rPr lang="en-US" dirty="0" err="1"/>
              <a:t>Struttura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frase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/>
              <a:t>casi</a:t>
            </a:r>
            <a:r>
              <a:rPr lang="en-US" dirty="0"/>
              <a:t> in cui le </a:t>
            </a:r>
            <a:r>
              <a:rPr lang="en-US" dirty="0" err="1"/>
              <a:t>altre</a:t>
            </a:r>
            <a:r>
              <a:rPr lang="en-US" dirty="0"/>
              <a:t> </a:t>
            </a:r>
            <a:r>
              <a:rPr lang="en-US" dirty="0" err="1"/>
              <a:t>lingue</a:t>
            </a:r>
            <a:r>
              <a:rPr lang="en-US" dirty="0"/>
              <a:t> </a:t>
            </a:r>
            <a:r>
              <a:rPr lang="en-US" dirty="0" err="1"/>
              <a:t>romanze</a:t>
            </a:r>
            <a:r>
              <a:rPr lang="en-US" dirty="0"/>
              <a:t> (e </a:t>
            </a:r>
            <a:r>
              <a:rPr lang="en-US" dirty="0" smtClean="0"/>
              <a:t>le </a:t>
            </a:r>
            <a:r>
              <a:rPr lang="en-US" dirty="0" err="1" smtClean="0"/>
              <a:t>varietà</a:t>
            </a:r>
            <a:r>
              <a:rPr lang="en-US" dirty="0" smtClean="0"/>
              <a:t> </a:t>
            </a:r>
            <a:r>
              <a:rPr lang="en-US" dirty="0" err="1"/>
              <a:t>ladine</a:t>
            </a:r>
            <a:r>
              <a:rPr lang="en-US" dirty="0"/>
              <a:t> come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fassano</a:t>
            </a:r>
            <a:r>
              <a:rPr lang="en-US" dirty="0"/>
              <a:t>) </a:t>
            </a:r>
            <a:r>
              <a:rPr lang="en-US" dirty="0" err="1"/>
              <a:t>usano</a:t>
            </a:r>
            <a:r>
              <a:rPr lang="en-US" dirty="0"/>
              <a:t>, per </a:t>
            </a:r>
            <a:r>
              <a:rPr lang="en-US" dirty="0" err="1"/>
              <a:t>topicalizzare</a:t>
            </a:r>
            <a:r>
              <a:rPr lang="en-US" dirty="0"/>
              <a:t> un </a:t>
            </a:r>
            <a:r>
              <a:rPr lang="en-US" dirty="0" err="1"/>
              <a:t>costituente</a:t>
            </a:r>
            <a:r>
              <a:rPr lang="en-US" dirty="0"/>
              <a:t>, la </a:t>
            </a:r>
            <a:r>
              <a:rPr lang="en-US" dirty="0" err="1"/>
              <a:t>dislocazione</a:t>
            </a:r>
            <a:r>
              <a:rPr lang="en-US" dirty="0"/>
              <a:t> a </a:t>
            </a:r>
            <a:r>
              <a:rPr lang="en-US" dirty="0" err="1"/>
              <a:t>sinistra</a:t>
            </a:r>
            <a:r>
              <a:rPr lang="en-US" dirty="0"/>
              <a:t>, con </a:t>
            </a:r>
            <a:r>
              <a:rPr lang="en-US" dirty="0" err="1"/>
              <a:t>eventuale</a:t>
            </a:r>
            <a:r>
              <a:rPr lang="en-US" dirty="0"/>
              <a:t> </a:t>
            </a:r>
            <a:r>
              <a:rPr lang="en-US" dirty="0" err="1"/>
              <a:t>ripresa</a:t>
            </a:r>
            <a:r>
              <a:rPr lang="en-US" dirty="0"/>
              <a:t> </a:t>
            </a:r>
            <a:r>
              <a:rPr lang="en-US" dirty="0" err="1"/>
              <a:t>clitica</a:t>
            </a:r>
            <a:r>
              <a:rPr lang="en-US" dirty="0"/>
              <a:t>,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 smtClean="0"/>
              <a:t>usano</a:t>
            </a:r>
            <a:r>
              <a:rPr lang="en-US" dirty="0" smtClean="0"/>
              <a:t> la </a:t>
            </a:r>
            <a:r>
              <a:rPr lang="en-US" dirty="0" err="1"/>
              <a:t>posizione</a:t>
            </a:r>
            <a:r>
              <a:rPr lang="en-US" dirty="0"/>
              <a:t> </a:t>
            </a:r>
            <a:r>
              <a:rPr lang="en-US" dirty="0" err="1"/>
              <a:t>immediatamente</a:t>
            </a:r>
            <a:r>
              <a:rPr lang="en-US" dirty="0"/>
              <a:t> </a:t>
            </a:r>
            <a:r>
              <a:rPr lang="en-US" dirty="0" err="1"/>
              <a:t>preverbale</a:t>
            </a:r>
            <a:r>
              <a:rPr lang="en-US" dirty="0"/>
              <a:t>, </a:t>
            </a:r>
            <a:r>
              <a:rPr lang="en-US" dirty="0" err="1"/>
              <a:t>sempre</a:t>
            </a:r>
            <a:r>
              <a:rPr lang="en-US" dirty="0"/>
              <a:t> </a:t>
            </a:r>
            <a:r>
              <a:rPr lang="en-US" dirty="0" err="1"/>
              <a:t>senza</a:t>
            </a:r>
            <a:r>
              <a:rPr lang="en-US" dirty="0"/>
              <a:t> </a:t>
            </a:r>
            <a:r>
              <a:rPr lang="en-US" dirty="0" err="1"/>
              <a:t>ripresa</a:t>
            </a:r>
            <a:r>
              <a:rPr lang="en-US" dirty="0"/>
              <a:t> </a:t>
            </a:r>
            <a:r>
              <a:rPr lang="en-US" dirty="0" err="1" smtClean="0"/>
              <a:t>clitica</a:t>
            </a:r>
            <a:r>
              <a:rPr lang="en-US" dirty="0" smtClean="0"/>
              <a:t>. </a:t>
            </a:r>
            <a:r>
              <a:rPr lang="en-US" dirty="0" err="1"/>
              <a:t>Questo</a:t>
            </a:r>
            <a:r>
              <a:rPr lang="en-US" dirty="0"/>
              <a:t> vale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in cui la </a:t>
            </a:r>
            <a:r>
              <a:rPr lang="en-US" dirty="0" err="1"/>
              <a:t>topicalizzazione</a:t>
            </a:r>
            <a:r>
              <a:rPr lang="en-US" dirty="0"/>
              <a:t> </a:t>
            </a:r>
            <a:r>
              <a:rPr lang="en-US" dirty="0" err="1"/>
              <a:t>riguardi</a:t>
            </a:r>
            <a:r>
              <a:rPr lang="en-US" dirty="0"/>
              <a:t> solo </a:t>
            </a:r>
            <a:r>
              <a:rPr lang="en-US" dirty="0" err="1"/>
              <a:t>una</a:t>
            </a:r>
            <a:r>
              <a:rPr lang="en-US" dirty="0"/>
              <a:t> parte di un </a:t>
            </a:r>
            <a:r>
              <a:rPr lang="en-US" dirty="0" err="1"/>
              <a:t>costituente</a:t>
            </a:r>
            <a:r>
              <a:rPr lang="en-US" dirty="0"/>
              <a:t>, come </a:t>
            </a:r>
            <a:r>
              <a:rPr lang="en-US" dirty="0" err="1"/>
              <a:t>mostra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,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ess</a:t>
            </a:r>
            <a:r>
              <a:rPr lang="en-US" dirty="0"/>
              <a:t>. </a:t>
            </a:r>
            <a:r>
              <a:rPr lang="en-US" dirty="0" err="1"/>
              <a:t>seguenti</a:t>
            </a:r>
            <a:r>
              <a:rPr lang="en-US" dirty="0"/>
              <a:t>,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inversione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eriod"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.) 	</a:t>
            </a:r>
            <a:r>
              <a:rPr lang="en-US" b="1" dirty="0" err="1">
                <a:solidFill>
                  <a:srgbClr val="FF0000"/>
                </a:solidFill>
              </a:rPr>
              <a:t>lawˈrantʃ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nən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ˈ</a:t>
            </a:r>
            <a:r>
              <a:rPr lang="en-US" dirty="0" err="1"/>
              <a:t>iə</a:t>
            </a:r>
            <a:r>
              <a:rPr lang="en-US" dirty="0"/>
              <a:t>-l ˈ</a:t>
            </a:r>
            <a:r>
              <a:rPr lang="en-US" dirty="0" err="1"/>
              <a:t>ʃtat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truəps</a:t>
            </a:r>
            <a:r>
              <a:rPr lang="en-US" dirty="0"/>
              <a:t> </a:t>
            </a:r>
            <a:r>
              <a:rPr lang="en-US" dirty="0" err="1"/>
              <a:t>kə</a:t>
            </a:r>
            <a:r>
              <a:rPr lang="en-US" dirty="0"/>
              <a:t> </a:t>
            </a:r>
            <a:r>
              <a:rPr lang="en-US" dirty="0" err="1"/>
              <a:t>lawˈrɔva</a:t>
            </a:r>
            <a:r>
              <a:rPr lang="en-US" dirty="0"/>
              <a:t> </a:t>
            </a:r>
            <a:r>
              <a:rPr lang="en-US" dirty="0" err="1"/>
              <a:t>tə</a:t>
            </a:r>
            <a:r>
              <a:rPr lang="en-US" dirty="0"/>
              <a:t> ˈ</a:t>
            </a:r>
            <a:r>
              <a:rPr lang="en-US" dirty="0" err="1"/>
              <a:t>kæʃta</a:t>
            </a:r>
            <a:r>
              <a:rPr lang="en-US" dirty="0"/>
              <a:t> ˈ</a:t>
            </a:r>
            <a:r>
              <a:rPr lang="en-US" dirty="0" err="1"/>
              <a:t>frabika</a:t>
            </a:r>
            <a:r>
              <a:rPr lang="en-US" dirty="0"/>
              <a:t>	 </a:t>
            </a:r>
          </a:p>
          <a:p>
            <a:pPr marL="0" indent="0">
              <a:buNone/>
            </a:pPr>
            <a:r>
              <a:rPr lang="en-US" dirty="0" smtClean="0"/>
              <a:t>			(</a:t>
            </a:r>
            <a:r>
              <a:rPr lang="en-US" dirty="0" err="1"/>
              <a:t>operai</a:t>
            </a:r>
            <a:r>
              <a:rPr lang="en-US" dirty="0"/>
              <a:t> ne </a:t>
            </a:r>
            <a:r>
              <a:rPr lang="en-US" dirty="0" err="1"/>
              <a:t>è-esso</a:t>
            </a:r>
            <a:r>
              <a:rPr lang="en-US" dirty="0"/>
              <a:t>[</a:t>
            </a:r>
            <a:r>
              <a:rPr lang="en-US" cap="small" dirty="0"/>
              <a:t>cl</a:t>
            </a:r>
            <a:r>
              <a:rPr lang="en-US" dirty="0"/>
              <a:t>]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molti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lavoravano</a:t>
            </a:r>
            <a:r>
              <a:rPr lang="en-US" dirty="0"/>
              <a:t> in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fabbrica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			‘</a:t>
            </a:r>
            <a:r>
              <a:rPr lang="en-US" dirty="0"/>
              <a:t>di </a:t>
            </a:r>
            <a:r>
              <a:rPr lang="en-US" dirty="0" err="1"/>
              <a:t>operai</a:t>
            </a:r>
            <a:r>
              <a:rPr lang="en-US" dirty="0"/>
              <a:t>, </a:t>
            </a:r>
            <a:r>
              <a:rPr lang="en-US" dirty="0" err="1"/>
              <a:t>ce</a:t>
            </a:r>
            <a:r>
              <a:rPr lang="en-US" dirty="0"/>
              <a:t> ne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stati</a:t>
            </a:r>
            <a:r>
              <a:rPr lang="en-US" dirty="0"/>
              <a:t> </a:t>
            </a:r>
            <a:r>
              <a:rPr lang="en-US" dirty="0" err="1"/>
              <a:t>molti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lavoravano</a:t>
            </a:r>
            <a:r>
              <a:rPr lang="en-US" dirty="0"/>
              <a:t> in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fabbrica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 smtClean="0"/>
              <a:t>b.	</a:t>
            </a:r>
            <a:r>
              <a:rPr lang="en-US" b="1" dirty="0" smtClean="0">
                <a:solidFill>
                  <a:srgbClr val="FF0000"/>
                </a:solidFill>
              </a:rPr>
              <a:t>ˈ</a:t>
            </a:r>
            <a:r>
              <a:rPr lang="en-US" b="1" dirty="0" err="1" smtClean="0">
                <a:solidFill>
                  <a:srgbClr val="FF0000"/>
                </a:solidFill>
              </a:rPr>
              <a:t>libri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nən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ˈa-l ˈ</a:t>
            </a:r>
            <a:r>
              <a:rPr lang="en-US" dirty="0" err="1"/>
              <a:t>liət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puətʃ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libri</a:t>
            </a:r>
            <a:r>
              <a:rPr lang="en-US" dirty="0"/>
              <a:t> ne ha-</a:t>
            </a:r>
            <a:r>
              <a:rPr lang="en-US" dirty="0" err="1"/>
              <a:t>egli</a:t>
            </a:r>
            <a:r>
              <a:rPr lang="en-US" dirty="0"/>
              <a:t>[</a:t>
            </a:r>
            <a:r>
              <a:rPr lang="en-US" cap="small" dirty="0"/>
              <a:t>cl</a:t>
            </a:r>
            <a:r>
              <a:rPr lang="en-US" dirty="0"/>
              <a:t>] </a:t>
            </a:r>
            <a:r>
              <a:rPr lang="en-US" dirty="0" err="1"/>
              <a:t>letto</a:t>
            </a:r>
            <a:r>
              <a:rPr lang="en-US" dirty="0"/>
              <a:t> </a:t>
            </a:r>
            <a:r>
              <a:rPr lang="en-US" dirty="0" err="1"/>
              <a:t>pochi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	‘</a:t>
            </a:r>
            <a:r>
              <a:rPr lang="en-US" dirty="0" err="1"/>
              <a:t>libri</a:t>
            </a:r>
            <a:r>
              <a:rPr lang="en-US" dirty="0"/>
              <a:t>, ne ha </a:t>
            </a:r>
            <a:r>
              <a:rPr lang="en-US" dirty="0" err="1"/>
              <a:t>letti</a:t>
            </a:r>
            <a:r>
              <a:rPr lang="en-US" dirty="0"/>
              <a:t> </a:t>
            </a:r>
            <a:r>
              <a:rPr lang="en-US" dirty="0" err="1"/>
              <a:t>pochi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noti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,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quantificazione</a:t>
            </a:r>
            <a:r>
              <a:rPr lang="en-US" dirty="0"/>
              <a:t> </a:t>
            </a:r>
            <a:r>
              <a:rPr lang="en-US" dirty="0" err="1"/>
              <a:t>partitiva</a:t>
            </a:r>
            <a:r>
              <a:rPr lang="en-US" dirty="0" smtClean="0"/>
              <a:t>, </a:t>
            </a:r>
            <a:r>
              <a:rPr lang="en-US" dirty="0" err="1"/>
              <a:t>l’anteposizione</a:t>
            </a:r>
            <a:r>
              <a:rPr lang="en-US" dirty="0"/>
              <a:t> del </a:t>
            </a:r>
            <a:r>
              <a:rPr lang="en-US" dirty="0" err="1"/>
              <a:t>nome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sempre</a:t>
            </a:r>
            <a:r>
              <a:rPr lang="en-US" dirty="0"/>
              <a:t> </a:t>
            </a:r>
            <a:r>
              <a:rPr lang="en-US" dirty="0" err="1"/>
              <a:t>accompagnata</a:t>
            </a:r>
            <a:r>
              <a:rPr lang="en-US" dirty="0"/>
              <a:t>, come in </a:t>
            </a:r>
            <a:r>
              <a:rPr lang="en-US" dirty="0" err="1"/>
              <a:t>italiano</a:t>
            </a:r>
            <a:r>
              <a:rPr lang="en-US" dirty="0"/>
              <a:t> e in </a:t>
            </a:r>
            <a:r>
              <a:rPr lang="en-US" dirty="0" err="1"/>
              <a:t>francese</a:t>
            </a:r>
            <a:r>
              <a:rPr lang="en-US" dirty="0"/>
              <a:t>,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presenza</a:t>
            </a:r>
            <a:r>
              <a:rPr lang="en-US" dirty="0"/>
              <a:t> del </a:t>
            </a:r>
            <a:r>
              <a:rPr lang="en-US" dirty="0" err="1"/>
              <a:t>clitico</a:t>
            </a:r>
            <a:r>
              <a:rPr lang="en-US" dirty="0"/>
              <a:t> </a:t>
            </a:r>
            <a:r>
              <a:rPr lang="en-US" dirty="0" err="1"/>
              <a:t>partitivo</a:t>
            </a:r>
            <a:r>
              <a:rPr lang="en-US" dirty="0"/>
              <a:t> (</a:t>
            </a:r>
            <a:r>
              <a:rPr lang="en-US" i="1" dirty="0"/>
              <a:t>n(en)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4.3. </a:t>
            </a:r>
            <a:r>
              <a:rPr lang="en-US" dirty="0" err="1"/>
              <a:t>Struttura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frase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Costruzione</a:t>
            </a:r>
            <a:r>
              <a:rPr lang="en-US" i="1" dirty="0"/>
              <a:t> </a:t>
            </a:r>
            <a:r>
              <a:rPr lang="en-US" i="1" dirty="0" err="1"/>
              <a:t>passiva</a:t>
            </a:r>
            <a:r>
              <a:rPr lang="en-US" dirty="0"/>
              <a:t>. In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 dirty="0"/>
              <a:t> tempi </a:t>
            </a:r>
            <a:r>
              <a:rPr lang="en-US" dirty="0" err="1"/>
              <a:t>composti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usa</a:t>
            </a:r>
            <a:r>
              <a:rPr lang="en-US" dirty="0"/>
              <a:t> ‘venire</a:t>
            </a:r>
            <a:r>
              <a:rPr lang="en-US" dirty="0" smtClean="0"/>
              <a:t>’: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.) 	la ˈ</a:t>
            </a:r>
            <a:r>
              <a:rPr lang="en-US" dirty="0" err="1"/>
              <a:t>beʃ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iə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uˈnida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laˈveda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(</a:t>
            </a:r>
            <a:r>
              <a:rPr lang="en-US" dirty="0"/>
              <a:t>la </a:t>
            </a:r>
            <a:r>
              <a:rPr lang="en-US" dirty="0" err="1"/>
              <a:t>biancheria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venuta</a:t>
            </a:r>
            <a:r>
              <a:rPr lang="en-US" dirty="0"/>
              <a:t> </a:t>
            </a:r>
            <a:r>
              <a:rPr lang="en-US" dirty="0" err="1"/>
              <a:t>lavata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			‘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bucato</a:t>
            </a:r>
            <a:r>
              <a:rPr lang="en-US" dirty="0"/>
              <a:t>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6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4.3. </a:t>
            </a:r>
            <a:r>
              <a:rPr lang="en-US" dirty="0" err="1"/>
              <a:t>Struttura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frase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ammettono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passivo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verbi</a:t>
            </a:r>
            <a:r>
              <a:rPr lang="en-US" dirty="0"/>
              <a:t> </a:t>
            </a:r>
            <a:r>
              <a:rPr lang="en-US" dirty="0" err="1"/>
              <a:t>intransitivi</a:t>
            </a:r>
            <a:r>
              <a:rPr lang="en-US" dirty="0"/>
              <a:t>, con </a:t>
            </a:r>
            <a:r>
              <a:rPr lang="en-US" dirty="0" err="1"/>
              <a:t>valore</a:t>
            </a:r>
            <a:r>
              <a:rPr lang="en-US" dirty="0"/>
              <a:t> </a:t>
            </a:r>
            <a:r>
              <a:rPr lang="en-US" dirty="0" err="1"/>
              <a:t>impersonale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.)	l </a:t>
            </a:r>
            <a:r>
              <a:rPr lang="en-US" b="1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iə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uˈni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baˈla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ˈ</a:t>
            </a:r>
            <a:r>
              <a:rPr lang="en-US" dirty="0" err="1"/>
              <a:t>duta</a:t>
            </a:r>
            <a:r>
              <a:rPr lang="en-US" dirty="0"/>
              <a:t> ˈ</a:t>
            </a:r>
            <a:r>
              <a:rPr lang="en-US" dirty="0" err="1"/>
              <a:t>nuət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(</a:t>
            </a:r>
            <a:r>
              <a:rPr lang="en-US" dirty="0" err="1"/>
              <a:t>esso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venuto</a:t>
            </a:r>
            <a:r>
              <a:rPr lang="en-US" dirty="0"/>
              <a:t> </a:t>
            </a:r>
            <a:r>
              <a:rPr lang="en-US" dirty="0" err="1"/>
              <a:t>ballato</a:t>
            </a:r>
            <a:r>
              <a:rPr lang="en-US" dirty="0"/>
              <a:t> </a:t>
            </a:r>
            <a:r>
              <a:rPr lang="en-US" dirty="0" err="1"/>
              <a:t>tutta</a:t>
            </a:r>
            <a:r>
              <a:rPr lang="en-US" dirty="0"/>
              <a:t> </a:t>
            </a:r>
            <a:r>
              <a:rPr lang="en-US" dirty="0" err="1"/>
              <a:t>notte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‘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ballato</a:t>
            </a:r>
            <a:r>
              <a:rPr lang="en-US" dirty="0"/>
              <a:t> </a:t>
            </a:r>
            <a:r>
              <a:rPr lang="en-US" dirty="0" err="1"/>
              <a:t>tutta</a:t>
            </a:r>
            <a:r>
              <a:rPr lang="en-US" dirty="0"/>
              <a:t> la </a:t>
            </a:r>
            <a:r>
              <a:rPr lang="en-US" dirty="0" err="1"/>
              <a:t>notte</a:t>
            </a:r>
            <a:r>
              <a:rPr lang="en-US" dirty="0"/>
              <a:t>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4.3. </a:t>
            </a:r>
            <a:r>
              <a:rPr lang="en-US" dirty="0" err="1"/>
              <a:t>Struttura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frase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Particelle</a:t>
            </a:r>
            <a:r>
              <a:rPr lang="en-US" dirty="0"/>
              <a:t>. </a:t>
            </a:r>
            <a:r>
              <a:rPr lang="en-US" dirty="0" err="1"/>
              <a:t>Sempre</a:t>
            </a:r>
            <a:r>
              <a:rPr lang="en-US" dirty="0"/>
              <a:t> in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usano</a:t>
            </a:r>
            <a:r>
              <a:rPr lang="en-US" dirty="0"/>
              <a:t> </a:t>
            </a:r>
            <a:r>
              <a:rPr lang="en-US" dirty="0" err="1"/>
              <a:t>ampiamente</a:t>
            </a:r>
            <a:r>
              <a:rPr lang="en-US" dirty="0"/>
              <a:t> </a:t>
            </a:r>
            <a:r>
              <a:rPr lang="en-US" dirty="0" err="1"/>
              <a:t>particelle</a:t>
            </a:r>
            <a:r>
              <a:rPr lang="en-US" dirty="0"/>
              <a:t> </a:t>
            </a:r>
            <a:r>
              <a:rPr lang="en-US" dirty="0" err="1"/>
              <a:t>modalizzanti</a:t>
            </a:r>
            <a:r>
              <a:rPr lang="en-US" dirty="0"/>
              <a:t>. </a:t>
            </a:r>
            <a:r>
              <a:rPr lang="en-US" dirty="0" err="1"/>
              <a:t>Oltre</a:t>
            </a:r>
            <a:r>
              <a:rPr lang="en-US" dirty="0"/>
              <a:t> a </a:t>
            </a:r>
            <a:r>
              <a:rPr lang="en-US" i="1" dirty="0"/>
              <a:t>pa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obbligatorio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interrogative </a:t>
            </a:r>
            <a:r>
              <a:rPr lang="en-US" dirty="0" err="1"/>
              <a:t>parziali</a:t>
            </a:r>
            <a:r>
              <a:rPr lang="en-US" dirty="0"/>
              <a:t> (</a:t>
            </a:r>
            <a:r>
              <a:rPr lang="en-US" dirty="0" err="1"/>
              <a:t>mentre</a:t>
            </a:r>
            <a:r>
              <a:rPr lang="en-US" dirty="0"/>
              <a:t> in </a:t>
            </a:r>
            <a:r>
              <a:rPr lang="en-US" dirty="0" err="1"/>
              <a:t>fassano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facoltativo</a:t>
            </a:r>
            <a:r>
              <a:rPr lang="en-US" dirty="0"/>
              <a:t>), </a:t>
            </a:r>
            <a:r>
              <a:rPr lang="en-US" dirty="0" err="1"/>
              <a:t>abbiamo</a:t>
            </a:r>
            <a:r>
              <a:rPr lang="en-US" dirty="0"/>
              <a:t> in </a:t>
            </a:r>
            <a:r>
              <a:rPr lang="en-US" dirty="0" err="1"/>
              <a:t>badiotto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i="1" dirty="0"/>
              <a:t>ma</a:t>
            </a:r>
            <a:r>
              <a:rPr lang="en-US" dirty="0"/>
              <a:t>, </a:t>
            </a:r>
            <a:r>
              <a:rPr lang="en-US" i="1" dirty="0" err="1"/>
              <a:t>mo</a:t>
            </a:r>
            <a:r>
              <a:rPr lang="en-US" dirty="0"/>
              <a:t> e </a:t>
            </a:r>
            <a:r>
              <a:rPr lang="en-US" i="1" dirty="0" err="1"/>
              <a:t>pö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, come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i="1" dirty="0"/>
              <a:t>pa</a:t>
            </a:r>
            <a:r>
              <a:rPr lang="en-US" dirty="0"/>
              <a:t>,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tutte</a:t>
            </a:r>
            <a:r>
              <a:rPr lang="en-US" dirty="0"/>
              <a:t> </a:t>
            </a:r>
            <a:r>
              <a:rPr lang="en-US" dirty="0" err="1"/>
              <a:t>comparire</a:t>
            </a:r>
            <a:r>
              <a:rPr lang="en-US" dirty="0"/>
              <a:t> per </a:t>
            </a:r>
            <a:r>
              <a:rPr lang="en-US" dirty="0" err="1"/>
              <a:t>es</a:t>
            </a:r>
            <a:r>
              <a:rPr lang="en-US" dirty="0"/>
              <a:t>.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frasi</a:t>
            </a:r>
            <a:r>
              <a:rPr lang="en-US" dirty="0"/>
              <a:t> </a:t>
            </a:r>
            <a:r>
              <a:rPr lang="en-US" dirty="0" err="1"/>
              <a:t>iussive</a:t>
            </a:r>
            <a:r>
              <a:rPr lang="en-US" dirty="0"/>
              <a:t>, con </a:t>
            </a:r>
            <a:r>
              <a:rPr lang="en-US" dirty="0" err="1"/>
              <a:t>diversi</a:t>
            </a:r>
            <a:r>
              <a:rPr lang="en-US" dirty="0"/>
              <a:t> </a:t>
            </a:r>
            <a:r>
              <a:rPr lang="en-US" dirty="0" err="1"/>
              <a:t>valori</a:t>
            </a:r>
            <a:r>
              <a:rPr lang="en-US" dirty="0"/>
              <a:t>: </a:t>
            </a:r>
            <a:r>
              <a:rPr lang="en-US" i="1" dirty="0"/>
              <a:t>ma</a:t>
            </a:r>
            <a:r>
              <a:rPr lang="en-US" dirty="0"/>
              <a:t> </a:t>
            </a:r>
            <a:r>
              <a:rPr lang="en-US" dirty="0" err="1"/>
              <a:t>segnala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punto</a:t>
            </a:r>
            <a:r>
              <a:rPr lang="en-US" dirty="0"/>
              <a:t> di vista </a:t>
            </a:r>
            <a:r>
              <a:rPr lang="en-US" dirty="0" err="1"/>
              <a:t>dell’ascoltatore</a:t>
            </a:r>
            <a:r>
              <a:rPr lang="en-US" dirty="0"/>
              <a:t> </a:t>
            </a:r>
            <a:r>
              <a:rPr lang="en-US" dirty="0" smtClean="0"/>
              <a:t>(a</a:t>
            </a:r>
            <a:r>
              <a:rPr lang="en-US" dirty="0"/>
              <a:t>), </a:t>
            </a:r>
            <a:r>
              <a:rPr lang="en-US" i="1" dirty="0" err="1"/>
              <a:t>mo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punto</a:t>
            </a:r>
            <a:r>
              <a:rPr lang="en-US" dirty="0"/>
              <a:t> di vista del </a:t>
            </a:r>
            <a:r>
              <a:rPr lang="en-US" dirty="0" err="1"/>
              <a:t>parlante</a:t>
            </a:r>
            <a:r>
              <a:rPr lang="en-US" dirty="0"/>
              <a:t> </a:t>
            </a:r>
            <a:r>
              <a:rPr lang="en-US" dirty="0" smtClean="0"/>
              <a:t>(b</a:t>
            </a:r>
            <a:r>
              <a:rPr lang="en-US" dirty="0"/>
              <a:t>), </a:t>
            </a:r>
            <a:r>
              <a:rPr lang="en-US" i="1" dirty="0" err="1"/>
              <a:t>pö</a:t>
            </a:r>
            <a:r>
              <a:rPr lang="en-US" dirty="0"/>
              <a:t> un </a:t>
            </a:r>
            <a:r>
              <a:rPr lang="en-US" dirty="0" err="1"/>
              <a:t>contrasto</a:t>
            </a:r>
            <a:r>
              <a:rPr lang="en-US" dirty="0"/>
              <a:t> </a:t>
            </a:r>
            <a:r>
              <a:rPr lang="en-US" dirty="0" err="1"/>
              <a:t>rispetto</a:t>
            </a:r>
            <a:r>
              <a:rPr lang="en-US" dirty="0"/>
              <a:t> a </a:t>
            </a:r>
            <a:r>
              <a:rPr lang="en-US" dirty="0" err="1"/>
              <a:t>un’aspettativa</a:t>
            </a:r>
            <a:r>
              <a:rPr lang="en-US" dirty="0"/>
              <a:t> </a:t>
            </a:r>
            <a:r>
              <a:rPr lang="en-US" dirty="0" smtClean="0"/>
              <a:t>(c</a:t>
            </a:r>
            <a:r>
              <a:rPr lang="en-US" dirty="0"/>
              <a:t>), </a:t>
            </a:r>
            <a:r>
              <a:rPr lang="en-US" i="1" dirty="0"/>
              <a:t>pa</a:t>
            </a:r>
            <a:r>
              <a:rPr lang="en-US" dirty="0"/>
              <a:t> la </a:t>
            </a:r>
            <a:r>
              <a:rPr lang="en-US" dirty="0" err="1"/>
              <a:t>focalizzazione</a:t>
            </a:r>
            <a:r>
              <a:rPr lang="en-US" dirty="0"/>
              <a:t> </a:t>
            </a:r>
            <a:r>
              <a:rPr lang="en-US" dirty="0" err="1"/>
              <a:t>dell’ordine</a:t>
            </a:r>
            <a:r>
              <a:rPr lang="en-US" dirty="0"/>
              <a:t> </a:t>
            </a:r>
            <a:r>
              <a:rPr lang="en-US" dirty="0" smtClean="0"/>
              <a:t>(d</a:t>
            </a:r>
            <a:r>
              <a:rPr lang="en-US" dirty="0"/>
              <a:t>);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ricorrere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particelle</a:t>
            </a:r>
            <a:r>
              <a:rPr lang="en-US" dirty="0"/>
              <a:t> </a:t>
            </a:r>
            <a:r>
              <a:rPr lang="en-US" dirty="0" err="1"/>
              <a:t>insieme</a:t>
            </a:r>
            <a:r>
              <a:rPr lang="en-US" dirty="0"/>
              <a:t> </a:t>
            </a:r>
            <a:r>
              <a:rPr lang="en-US" dirty="0" smtClean="0"/>
              <a:t>(e</a:t>
            </a:r>
            <a:r>
              <a:rPr lang="en-US" dirty="0"/>
              <a:t>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a.	(</a:t>
            </a:r>
            <a:r>
              <a:rPr lang="en-US" dirty="0"/>
              <a:t>bad.) </a:t>
            </a:r>
            <a:r>
              <a:rPr lang="en-US" dirty="0" smtClean="0"/>
              <a:t>ˈ</a:t>
            </a:r>
            <a:r>
              <a:rPr lang="en-US" dirty="0" err="1" smtClean="0"/>
              <a:t>tɛ</a:t>
            </a:r>
            <a:r>
              <a:rPr lang="en-US" dirty="0" err="1"/>
              <a:t>-tə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ma</a:t>
            </a:r>
            <a:r>
              <a:rPr lang="en-US" dirty="0"/>
              <a:t> n ˈde </a:t>
            </a:r>
            <a:r>
              <a:rPr lang="en-US" dirty="0" err="1"/>
              <a:t>də</a:t>
            </a:r>
            <a:r>
              <a:rPr lang="en-US" dirty="0"/>
              <a:t> </a:t>
            </a:r>
            <a:r>
              <a:rPr lang="en-US" dirty="0" err="1"/>
              <a:t>vaˈkantsa</a:t>
            </a:r>
            <a:r>
              <a:rPr lang="en-US" dirty="0"/>
              <a:t> ! (</a:t>
            </a:r>
            <a:r>
              <a:rPr lang="en-US" dirty="0" err="1"/>
              <a:t>prendi-ti</a:t>
            </a:r>
            <a:r>
              <a:rPr lang="en-US" dirty="0"/>
              <a:t> </a:t>
            </a:r>
            <a:r>
              <a:rPr lang="en-US" i="1" dirty="0"/>
              <a:t>ma</a:t>
            </a:r>
            <a:r>
              <a:rPr lang="en-US" dirty="0"/>
              <a:t> un </a:t>
            </a:r>
            <a:r>
              <a:rPr lang="en-US" dirty="0" err="1"/>
              <a:t>giorno</a:t>
            </a:r>
            <a:r>
              <a:rPr lang="en-US" dirty="0"/>
              <a:t> di </a:t>
            </a:r>
            <a:r>
              <a:rPr lang="en-US" dirty="0" err="1"/>
              <a:t>vacanza</a:t>
            </a:r>
            <a:r>
              <a:rPr lang="en-US" dirty="0"/>
              <a:t>)</a:t>
            </a:r>
          </a:p>
          <a:p>
            <a:pPr marL="514350" indent="-514350">
              <a:buAutoNum type="alphaLcPeriod" startAt="2"/>
            </a:pPr>
            <a:r>
              <a:rPr lang="en-US" dirty="0" err="1" smtClean="0"/>
              <a:t>putsˈnajə</a:t>
            </a:r>
            <a:r>
              <a:rPr lang="en-US" dirty="0" err="1"/>
              <a:t>-mə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mo</a:t>
            </a:r>
            <a:r>
              <a:rPr lang="en-US" dirty="0"/>
              <a:t> ˈ</a:t>
            </a:r>
            <a:r>
              <a:rPr lang="en-US" dirty="0" err="1"/>
              <a:t>inc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calˈtsa</a:t>
            </a:r>
            <a:r>
              <a:rPr lang="en-US" dirty="0"/>
              <a:t> ! (</a:t>
            </a:r>
            <a:r>
              <a:rPr lang="en-US" dirty="0" err="1"/>
              <a:t>pulisci</a:t>
            </a:r>
            <a:r>
              <a:rPr lang="en-US" dirty="0"/>
              <a:t>-mi </a:t>
            </a:r>
            <a:r>
              <a:rPr lang="en-US" i="1" dirty="0" err="1"/>
              <a:t>mo</a:t>
            </a:r>
            <a:r>
              <a:rPr lang="en-US" i="1" dirty="0"/>
              <a:t> </a:t>
            </a:r>
            <a:r>
              <a:rPr lang="en-US" dirty="0" err="1"/>
              <a:t>anche</a:t>
            </a:r>
            <a:r>
              <a:rPr lang="en-US" dirty="0"/>
              <a:t> le </a:t>
            </a:r>
            <a:r>
              <a:rPr lang="en-US" dirty="0" err="1"/>
              <a:t>scarpe</a:t>
            </a:r>
            <a:r>
              <a:rPr lang="en-US" dirty="0"/>
              <a:t>)</a:t>
            </a:r>
          </a:p>
          <a:p>
            <a:pPr marL="514350" indent="-514350">
              <a:buAutoNum type="alphaLcPeriod" startAt="3"/>
            </a:pPr>
            <a:r>
              <a:rPr lang="en-US" dirty="0" smtClean="0"/>
              <a:t>ˈ</a:t>
            </a:r>
            <a:r>
              <a:rPr lang="en-US" dirty="0" err="1" smtClean="0"/>
              <a:t>mandʒə</a:t>
            </a:r>
            <a:r>
              <a:rPr lang="en-US" dirty="0"/>
              <a:t>-l </a:t>
            </a:r>
            <a:r>
              <a:rPr lang="en-US" b="1" dirty="0" err="1">
                <a:solidFill>
                  <a:srgbClr val="FF0000"/>
                </a:solidFill>
              </a:rPr>
              <a:t>pø</a:t>
            </a:r>
            <a:r>
              <a:rPr lang="en-US" dirty="0"/>
              <a:t> </a:t>
            </a:r>
            <a:r>
              <a:rPr lang="en-US" dirty="0" err="1"/>
              <a:t>kə</a:t>
            </a:r>
            <a:r>
              <a:rPr lang="en-US" dirty="0"/>
              <a:t> </a:t>
            </a:r>
            <a:r>
              <a:rPr lang="en-US" dirty="0" err="1"/>
              <a:t>ʃə</a:t>
            </a:r>
            <a:r>
              <a:rPr lang="en-US" dirty="0"/>
              <a:t> ˈ</a:t>
            </a:r>
            <a:r>
              <a:rPr lang="en-US" dirty="0" err="1"/>
              <a:t>nɔ</a:t>
            </a:r>
            <a:r>
              <a:rPr lang="en-US" dirty="0"/>
              <a:t> ˈ</a:t>
            </a:r>
            <a:r>
              <a:rPr lang="en-US" dirty="0" err="1"/>
              <a:t>vaɲ-əl</a:t>
            </a:r>
            <a:r>
              <a:rPr lang="en-US" dirty="0"/>
              <a:t> ˈ</a:t>
            </a:r>
            <a:r>
              <a:rPr lang="en-US" dirty="0" err="1"/>
              <a:t>frajt</a:t>
            </a:r>
            <a:r>
              <a:rPr lang="en-US" dirty="0"/>
              <a:t> ! (</a:t>
            </a:r>
            <a:r>
              <a:rPr lang="en-US" dirty="0" err="1"/>
              <a:t>mangia</a:t>
            </a:r>
            <a:r>
              <a:rPr lang="en-US" dirty="0"/>
              <a:t>-lo </a:t>
            </a:r>
            <a:r>
              <a:rPr lang="en-US" i="1" dirty="0" err="1"/>
              <a:t>pö</a:t>
            </a:r>
            <a:r>
              <a:rPr lang="en-US" i="1" dirty="0"/>
              <a:t> </a:t>
            </a:r>
            <a:r>
              <a:rPr lang="en-US" dirty="0" err="1"/>
              <a:t>che</a:t>
            </a:r>
            <a:r>
              <a:rPr lang="en-US" dirty="0"/>
              <a:t> se no </a:t>
            </a:r>
            <a:r>
              <a:rPr lang="en-US" dirty="0" err="1"/>
              <a:t>viene-egli</a:t>
            </a:r>
            <a:r>
              <a:rPr lang="en-US" dirty="0"/>
              <a:t> </a:t>
            </a:r>
            <a:r>
              <a:rPr lang="en-US" dirty="0" err="1"/>
              <a:t>freddo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	‘</a:t>
            </a:r>
            <a:r>
              <a:rPr lang="en-US" dirty="0" err="1"/>
              <a:t>mangialo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se no </a:t>
            </a:r>
            <a:r>
              <a:rPr lang="en-US" dirty="0" err="1"/>
              <a:t>diventa</a:t>
            </a:r>
            <a:r>
              <a:rPr lang="en-US" dirty="0"/>
              <a:t> </a:t>
            </a:r>
            <a:r>
              <a:rPr lang="en-US" dirty="0" err="1"/>
              <a:t>freddo</a:t>
            </a:r>
            <a:r>
              <a:rPr lang="en-US" dirty="0"/>
              <a:t>!’</a:t>
            </a:r>
          </a:p>
          <a:p>
            <a:pPr marL="514350" indent="-514350">
              <a:buAutoNum type="alphaLcPeriod" startAt="4"/>
            </a:pPr>
            <a:r>
              <a:rPr lang="en-US" dirty="0" err="1" smtClean="0"/>
              <a:t>faˈje</a:t>
            </a:r>
            <a:r>
              <a:rPr lang="en-US" dirty="0" err="1"/>
              <a:t>-l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pa</a:t>
            </a:r>
            <a:r>
              <a:rPr lang="en-US" dirty="0"/>
              <a:t> </a:t>
            </a:r>
            <a:r>
              <a:rPr lang="en-US" dirty="0" err="1"/>
              <a:t>dəsiˈgy</a:t>
            </a:r>
            <a:r>
              <a:rPr lang="en-US" dirty="0"/>
              <a:t> ! (fate-lo</a:t>
            </a:r>
            <a:r>
              <a:rPr lang="en-US" cap="small" dirty="0"/>
              <a:t> </a:t>
            </a:r>
            <a:r>
              <a:rPr lang="en-US" i="1" dirty="0"/>
              <a:t>pa </a:t>
            </a:r>
            <a:r>
              <a:rPr lang="en-US" dirty="0" err="1"/>
              <a:t>sicuramente</a:t>
            </a:r>
            <a:r>
              <a:rPr lang="en-US" dirty="0"/>
              <a:t>) ‘</a:t>
            </a:r>
            <a:r>
              <a:rPr lang="en-US" dirty="0" err="1"/>
              <a:t>fatelo</a:t>
            </a:r>
            <a:r>
              <a:rPr lang="en-US" dirty="0"/>
              <a:t> </a:t>
            </a:r>
            <a:r>
              <a:rPr lang="en-US" dirty="0" err="1"/>
              <a:t>senz’altro</a:t>
            </a:r>
            <a:r>
              <a:rPr lang="en-US" dirty="0"/>
              <a:t>!’</a:t>
            </a:r>
          </a:p>
          <a:p>
            <a:pPr marL="514350" indent="-514350">
              <a:buAutoNum type="alphaLcPeriod" startAt="5"/>
            </a:pPr>
            <a:r>
              <a:rPr lang="en-US" dirty="0" smtClean="0"/>
              <a:t>(</a:t>
            </a:r>
            <a:r>
              <a:rPr lang="en-US" dirty="0"/>
              <a:t>non stare </a:t>
            </a:r>
            <a:r>
              <a:rPr lang="en-US" dirty="0" err="1"/>
              <a:t>alzata</a:t>
            </a:r>
            <a:r>
              <a:rPr lang="en-US" dirty="0"/>
              <a:t> ad </a:t>
            </a:r>
            <a:r>
              <a:rPr lang="en-US" dirty="0" err="1"/>
              <a:t>aspettare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venga</a:t>
            </a:r>
            <a:r>
              <a:rPr lang="en-US" dirty="0"/>
              <a:t> a casa) </a:t>
            </a:r>
          </a:p>
          <a:p>
            <a:pPr marL="0" indent="0">
              <a:buNone/>
            </a:pPr>
            <a:r>
              <a:rPr lang="en-US" dirty="0"/>
              <a:t>	ˈ</a:t>
            </a:r>
            <a:r>
              <a:rPr lang="en-US" dirty="0" err="1"/>
              <a:t>va</a:t>
            </a:r>
            <a:r>
              <a:rPr lang="en-US" dirty="0"/>
              <a:t>ː-</a:t>
            </a:r>
            <a:r>
              <a:rPr lang="en-US" dirty="0" err="1"/>
              <a:t>tə-ŋ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pø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 </a:t>
            </a:r>
            <a:r>
              <a:rPr lang="en-US" dirty="0" err="1"/>
              <a:t>durˈmi</a:t>
            </a:r>
            <a:r>
              <a:rPr lang="en-US" dirty="0"/>
              <a:t> ! (</a:t>
            </a:r>
            <a:r>
              <a:rPr lang="en-US" dirty="0" err="1"/>
              <a:t>va</a:t>
            </a:r>
            <a:r>
              <a:rPr lang="en-US" dirty="0"/>
              <a:t>-</a:t>
            </a:r>
            <a:r>
              <a:rPr lang="en-US" dirty="0" err="1"/>
              <a:t>tte</a:t>
            </a:r>
            <a:r>
              <a:rPr lang="en-US" dirty="0"/>
              <a:t>-ne </a:t>
            </a:r>
            <a:r>
              <a:rPr lang="en-US" i="1" dirty="0"/>
              <a:t>pa </a:t>
            </a:r>
            <a:r>
              <a:rPr lang="en-US" i="1" dirty="0" err="1"/>
              <a:t>pö</a:t>
            </a:r>
            <a:r>
              <a:rPr lang="en-US" i="1" dirty="0"/>
              <a:t> </a:t>
            </a:r>
            <a:r>
              <a:rPr lang="en-US" dirty="0"/>
              <a:t>a </a:t>
            </a:r>
            <a:r>
              <a:rPr lang="en-US" dirty="0" err="1"/>
              <a:t>dormire</a:t>
            </a:r>
            <a:r>
              <a:rPr lang="en-US" dirty="0"/>
              <a:t>) ‘</a:t>
            </a:r>
            <a:r>
              <a:rPr lang="en-US" dirty="0" err="1"/>
              <a:t>va</a:t>
            </a:r>
            <a:r>
              <a:rPr lang="en-US" dirty="0"/>
              <a:t> pure a </a:t>
            </a:r>
            <a:r>
              <a:rPr lang="en-US" dirty="0" err="1"/>
              <a:t>dormire</a:t>
            </a:r>
            <a:r>
              <a:rPr lang="en-US" dirty="0"/>
              <a:t>!’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50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4.4. </a:t>
            </a:r>
            <a:r>
              <a:rPr lang="en-US" dirty="0" err="1"/>
              <a:t>Subordinazione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i="1" dirty="0" err="1"/>
              <a:t>costruzione</a:t>
            </a:r>
            <a:r>
              <a:rPr lang="en-US" i="1" dirty="0"/>
              <a:t> </a:t>
            </a:r>
            <a:r>
              <a:rPr lang="en-US" i="1" dirty="0" err="1"/>
              <a:t>fattitiva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grandi</a:t>
            </a:r>
            <a:r>
              <a:rPr lang="en-US" dirty="0"/>
              <a:t> </a:t>
            </a:r>
            <a:r>
              <a:rPr lang="en-US" dirty="0" err="1"/>
              <a:t>linee</a:t>
            </a:r>
            <a:r>
              <a:rPr lang="en-US" dirty="0"/>
              <a:t> simile a </a:t>
            </a:r>
            <a:r>
              <a:rPr lang="en-US" dirty="0" err="1"/>
              <a:t>quella</a:t>
            </a:r>
            <a:r>
              <a:rPr lang="en-US" dirty="0"/>
              <a:t> di </a:t>
            </a:r>
            <a:r>
              <a:rPr lang="en-US" dirty="0" err="1"/>
              <a:t>italiano</a:t>
            </a:r>
            <a:r>
              <a:rPr lang="en-US" dirty="0"/>
              <a:t> e </a:t>
            </a:r>
            <a:r>
              <a:rPr lang="en-US" dirty="0" err="1"/>
              <a:t>francese</a:t>
            </a:r>
            <a:r>
              <a:rPr lang="en-US" dirty="0"/>
              <a:t> (per </a:t>
            </a:r>
            <a:r>
              <a:rPr lang="en-US" dirty="0" err="1"/>
              <a:t>es</a:t>
            </a:r>
            <a:r>
              <a:rPr lang="en-US" dirty="0"/>
              <a:t>.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err="1"/>
              <a:t>lessicale</a:t>
            </a:r>
            <a:r>
              <a:rPr lang="en-US" dirty="0"/>
              <a:t> di un </a:t>
            </a:r>
            <a:r>
              <a:rPr lang="en-US" dirty="0" err="1"/>
              <a:t>infinito</a:t>
            </a:r>
            <a:r>
              <a:rPr lang="en-US" dirty="0"/>
              <a:t> </a:t>
            </a:r>
            <a:r>
              <a:rPr lang="en-US" dirty="0" err="1"/>
              <a:t>transitivo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esprimere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con </a:t>
            </a:r>
            <a:r>
              <a:rPr lang="en-US" dirty="0" err="1"/>
              <a:t>l’oggetto</a:t>
            </a:r>
            <a:r>
              <a:rPr lang="en-US" dirty="0"/>
              <a:t> </a:t>
            </a:r>
            <a:r>
              <a:rPr lang="en-US" dirty="0" err="1"/>
              <a:t>indiretto</a:t>
            </a:r>
            <a:r>
              <a:rPr lang="en-US" dirty="0"/>
              <a:t> </a:t>
            </a:r>
            <a:r>
              <a:rPr lang="en-US" dirty="0" smtClean="0"/>
              <a:t>[b</a:t>
            </a:r>
            <a:r>
              <a:rPr lang="en-US" dirty="0"/>
              <a:t>], </a:t>
            </a:r>
            <a:r>
              <a:rPr lang="en-US" dirty="0" err="1"/>
              <a:t>sia</a:t>
            </a:r>
            <a:r>
              <a:rPr lang="en-US" dirty="0"/>
              <a:t> con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complemento</a:t>
            </a:r>
            <a:r>
              <a:rPr lang="en-US" dirty="0"/>
              <a:t> </a:t>
            </a:r>
            <a:r>
              <a:rPr lang="en-US" dirty="0" err="1"/>
              <a:t>d’agente</a:t>
            </a:r>
            <a:r>
              <a:rPr lang="en-US" dirty="0"/>
              <a:t> </a:t>
            </a:r>
            <a:r>
              <a:rPr lang="en-US" dirty="0" smtClean="0"/>
              <a:t>[c</a:t>
            </a:r>
            <a:r>
              <a:rPr lang="en-US" dirty="0"/>
              <a:t>]), ma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distinguono</a:t>
            </a:r>
            <a:r>
              <a:rPr lang="en-US" dirty="0"/>
              <a:t> dal </a:t>
            </a:r>
            <a:r>
              <a:rPr lang="en-US" dirty="0" err="1"/>
              <a:t>tipo</a:t>
            </a:r>
            <a:r>
              <a:rPr lang="en-US" dirty="0"/>
              <a:t> </a:t>
            </a:r>
            <a:r>
              <a:rPr lang="en-US" dirty="0" err="1"/>
              <a:t>generale</a:t>
            </a:r>
            <a:r>
              <a:rPr lang="en-US" dirty="0"/>
              <a:t> </a:t>
            </a:r>
            <a:r>
              <a:rPr lang="en-US" dirty="0" err="1"/>
              <a:t>romanzo</a:t>
            </a:r>
            <a:r>
              <a:rPr lang="en-US" dirty="0"/>
              <a:t> </a:t>
            </a:r>
            <a:r>
              <a:rPr lang="en-US" dirty="0" err="1"/>
              <a:t>perché</a:t>
            </a:r>
            <a:r>
              <a:rPr lang="en-US" dirty="0"/>
              <a:t> la </a:t>
            </a:r>
            <a:r>
              <a:rPr lang="en-US" dirty="0" err="1"/>
              <a:t>fattitività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esprimere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, come in </a:t>
            </a:r>
            <a:r>
              <a:rPr lang="en-US" dirty="0" err="1"/>
              <a:t>tedesco</a:t>
            </a:r>
            <a:r>
              <a:rPr lang="en-US" dirty="0"/>
              <a:t>, con ‘</a:t>
            </a:r>
            <a:r>
              <a:rPr lang="en-US" dirty="0" err="1"/>
              <a:t>lasciare</a:t>
            </a:r>
            <a:r>
              <a:rPr lang="en-US" dirty="0"/>
              <a:t>’: </a:t>
            </a:r>
            <a:r>
              <a:rPr lang="en-US" dirty="0" err="1"/>
              <a:t>mentre</a:t>
            </a:r>
            <a:r>
              <a:rPr lang="en-US" dirty="0"/>
              <a:t> con ‘fare’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esprime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conseguimento</a:t>
            </a:r>
            <a:r>
              <a:rPr lang="en-US" dirty="0"/>
              <a:t> di un </a:t>
            </a:r>
            <a:r>
              <a:rPr lang="en-US" dirty="0" err="1"/>
              <a:t>risultato</a:t>
            </a:r>
            <a:r>
              <a:rPr lang="en-US" dirty="0"/>
              <a:t> </a:t>
            </a:r>
            <a:r>
              <a:rPr lang="en-US" dirty="0" smtClean="0"/>
              <a:t>(b</a:t>
            </a:r>
            <a:r>
              <a:rPr lang="en-US" dirty="0"/>
              <a:t>), con ‘</a:t>
            </a:r>
            <a:r>
              <a:rPr lang="en-US" dirty="0" err="1"/>
              <a:t>lasciare</a:t>
            </a:r>
            <a:r>
              <a:rPr lang="en-US" dirty="0"/>
              <a:t>’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esprime</a:t>
            </a:r>
            <a:r>
              <a:rPr lang="en-US" dirty="0"/>
              <a:t> </a:t>
            </a:r>
            <a:r>
              <a:rPr lang="en-US" dirty="0" err="1"/>
              <a:t>piuttosto</a:t>
            </a:r>
            <a:r>
              <a:rPr lang="en-US" dirty="0"/>
              <a:t>  la </a:t>
            </a:r>
            <a:r>
              <a:rPr lang="en-US" dirty="0" err="1"/>
              <a:t>motivazione</a:t>
            </a:r>
            <a:r>
              <a:rPr lang="en-US" dirty="0"/>
              <a:t> ad </a:t>
            </a:r>
            <a:r>
              <a:rPr lang="en-US" dirty="0" err="1"/>
              <a:t>agire</a:t>
            </a:r>
            <a:r>
              <a:rPr lang="en-US" dirty="0"/>
              <a:t> </a:t>
            </a:r>
            <a:r>
              <a:rPr lang="en-US" dirty="0" err="1"/>
              <a:t>ottenuta</a:t>
            </a:r>
            <a:r>
              <a:rPr lang="en-US" dirty="0"/>
              <a:t> in </a:t>
            </a:r>
            <a:r>
              <a:rPr lang="en-US" dirty="0" err="1"/>
              <a:t>genere</a:t>
            </a:r>
            <a:r>
              <a:rPr lang="en-US" dirty="0"/>
              <a:t> con un </a:t>
            </a:r>
            <a:r>
              <a:rPr lang="en-US" dirty="0" err="1"/>
              <a:t>atto</a:t>
            </a:r>
            <a:r>
              <a:rPr lang="en-US" dirty="0"/>
              <a:t> </a:t>
            </a:r>
            <a:r>
              <a:rPr lang="en-US" dirty="0" err="1"/>
              <a:t>linguistico</a:t>
            </a:r>
            <a:r>
              <a:rPr lang="en-US" dirty="0"/>
              <a:t>, </a:t>
            </a:r>
            <a:r>
              <a:rPr lang="en-US" dirty="0" err="1"/>
              <a:t>oltre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, come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altre</a:t>
            </a:r>
            <a:r>
              <a:rPr lang="en-US" dirty="0"/>
              <a:t> </a:t>
            </a:r>
            <a:r>
              <a:rPr lang="en-US" dirty="0" err="1"/>
              <a:t>lingue</a:t>
            </a:r>
            <a:r>
              <a:rPr lang="en-US" dirty="0"/>
              <a:t> </a:t>
            </a:r>
            <a:r>
              <a:rPr lang="en-US" dirty="0" err="1"/>
              <a:t>romanze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permesso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</a:t>
            </a:r>
            <a:r>
              <a:rPr lang="en-US" dirty="0" err="1"/>
              <a:t>,c</a:t>
            </a:r>
            <a:r>
              <a:rPr lang="en-US" dirty="0"/>
              <a:t>):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eriod"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.) </a:t>
            </a:r>
            <a:r>
              <a:rPr lang="en-US" dirty="0" smtClean="0"/>
              <a:t>la </a:t>
            </a:r>
            <a:r>
              <a:rPr lang="en-US" dirty="0" err="1"/>
              <a:t>maˈeʃtra</a:t>
            </a:r>
            <a:r>
              <a:rPr lang="en-US" dirty="0"/>
              <a:t> ˈa </a:t>
            </a:r>
            <a:r>
              <a:rPr lang="en-US" b="1" dirty="0" err="1">
                <a:solidFill>
                  <a:srgbClr val="FF0000"/>
                </a:solidFill>
              </a:rPr>
              <a:t>laˈʃa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pawˈse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muˈtoŋs</a:t>
            </a:r>
            <a:r>
              <a:rPr lang="en-US" dirty="0"/>
              <a:t> (la </a:t>
            </a:r>
            <a:r>
              <a:rPr lang="en-US" dirty="0" err="1"/>
              <a:t>maestra</a:t>
            </a:r>
            <a:r>
              <a:rPr lang="en-US" dirty="0"/>
              <a:t> ha </a:t>
            </a:r>
            <a:r>
              <a:rPr lang="en-US" dirty="0" err="1"/>
              <a:t>lasciato</a:t>
            </a:r>
            <a:r>
              <a:rPr lang="en-US" dirty="0"/>
              <a:t> </a:t>
            </a:r>
            <a:r>
              <a:rPr lang="en-US" dirty="0" err="1"/>
              <a:t>riposare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bambini)</a:t>
            </a:r>
          </a:p>
          <a:p>
            <a:pPr marL="0" indent="0">
              <a:buNone/>
            </a:pPr>
            <a:r>
              <a:rPr lang="en-US" dirty="0" smtClean="0"/>
              <a:t>		‘</a:t>
            </a:r>
            <a:r>
              <a:rPr lang="en-US" dirty="0"/>
              <a:t>la </a:t>
            </a:r>
            <a:r>
              <a:rPr lang="en-US" dirty="0" err="1"/>
              <a:t>maestra</a:t>
            </a:r>
            <a:r>
              <a:rPr lang="en-US" dirty="0"/>
              <a:t> ha </a:t>
            </a:r>
            <a:r>
              <a:rPr lang="en-US" dirty="0" err="1"/>
              <a:t>fatto</a:t>
            </a:r>
            <a:r>
              <a:rPr lang="en-US" dirty="0"/>
              <a:t>/</a:t>
            </a:r>
            <a:r>
              <a:rPr lang="en-US" dirty="0" err="1"/>
              <a:t>lasciato</a:t>
            </a:r>
            <a:r>
              <a:rPr lang="en-US" dirty="0"/>
              <a:t> </a:t>
            </a:r>
            <a:r>
              <a:rPr lang="en-US" dirty="0" err="1"/>
              <a:t>riposare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bambini (= ha </a:t>
            </a:r>
            <a:r>
              <a:rPr lang="en-US" dirty="0" err="1"/>
              <a:t>detto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bambini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dovevano</a:t>
            </a:r>
            <a:r>
              <a:rPr lang="en-US" dirty="0" smtClean="0"/>
              <a:t>/			</a:t>
            </a:r>
            <a:r>
              <a:rPr lang="en-US" dirty="0" err="1" smtClean="0"/>
              <a:t>potevano</a:t>
            </a:r>
            <a:r>
              <a:rPr lang="en-US" dirty="0" smtClean="0"/>
              <a:t> </a:t>
            </a:r>
            <a:r>
              <a:rPr lang="en-US" dirty="0" err="1"/>
              <a:t>riposare</a:t>
            </a:r>
            <a:r>
              <a:rPr lang="en-US" dirty="0"/>
              <a:t>)’</a:t>
            </a:r>
          </a:p>
          <a:p>
            <a:pPr marL="514350" indent="-514350">
              <a:buAutoNum type="alphaLcPeriod" startAt="2"/>
            </a:pPr>
            <a:r>
              <a:rPr lang="en-US" dirty="0" smtClean="0"/>
              <a:t>la </a:t>
            </a:r>
            <a:r>
              <a:rPr lang="en-US" dirty="0" err="1"/>
              <a:t>maˈeʃtra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ˈa </a:t>
            </a:r>
            <a:r>
              <a:rPr lang="en-US" b="1" dirty="0">
                <a:solidFill>
                  <a:srgbClr val="FF0000"/>
                </a:solidFill>
              </a:rPr>
              <a:t>ˈfat ˈ</a:t>
            </a:r>
            <a:r>
              <a:rPr lang="en-US" b="1" dirty="0" err="1">
                <a:solidFill>
                  <a:srgbClr val="FF0000"/>
                </a:solidFill>
              </a:rPr>
              <a:t>ʃkri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na</a:t>
            </a:r>
            <a:r>
              <a:rPr lang="en-US" dirty="0"/>
              <a:t> ˈ</a:t>
            </a:r>
            <a:r>
              <a:rPr lang="en-US" dirty="0" err="1"/>
              <a:t>lætra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 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muˈtoŋs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la </a:t>
            </a:r>
            <a:r>
              <a:rPr lang="en-US" dirty="0" err="1"/>
              <a:t>maestra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ha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scrivere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lettera</a:t>
            </a:r>
            <a:r>
              <a:rPr lang="en-US" dirty="0"/>
              <a:t> a </a:t>
            </a:r>
            <a:r>
              <a:rPr lang="en-US" dirty="0" err="1"/>
              <a:t>i</a:t>
            </a:r>
            <a:r>
              <a:rPr lang="en-US" dirty="0"/>
              <a:t> bambini)</a:t>
            </a:r>
          </a:p>
          <a:p>
            <a:pPr marL="0" indent="0">
              <a:buNone/>
            </a:pPr>
            <a:r>
              <a:rPr lang="en-US" dirty="0" smtClean="0"/>
              <a:t>	‘</a:t>
            </a:r>
            <a:r>
              <a:rPr lang="en-US" dirty="0"/>
              <a:t>la </a:t>
            </a:r>
            <a:r>
              <a:rPr lang="en-US" dirty="0" err="1"/>
              <a:t>maestra</a:t>
            </a:r>
            <a:r>
              <a:rPr lang="en-US" dirty="0"/>
              <a:t> ha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scrivere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lettera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bambini (= ha </a:t>
            </a:r>
            <a:r>
              <a:rPr lang="en-US" dirty="0" err="1"/>
              <a:t>ottenuto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bambini </a:t>
            </a:r>
            <a:r>
              <a:rPr lang="en-US" dirty="0" err="1"/>
              <a:t>scrivessero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lettera</a:t>
            </a:r>
            <a:r>
              <a:rPr lang="en-US" dirty="0"/>
              <a:t>)’</a:t>
            </a:r>
          </a:p>
          <a:p>
            <a:pPr marL="514350" indent="-514350">
              <a:buAutoNum type="alphaLcPeriod" startAt="3"/>
            </a:pPr>
            <a:r>
              <a:rPr lang="en-US" dirty="0" smtClean="0"/>
              <a:t>la </a:t>
            </a:r>
            <a:r>
              <a:rPr lang="en-US" dirty="0" err="1"/>
              <a:t>maˈeʃtra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laʃa</a:t>
            </a:r>
            <a:r>
              <a:rPr lang="en-US" b="1" dirty="0">
                <a:solidFill>
                  <a:srgbClr val="FF0000"/>
                </a:solidFill>
              </a:rPr>
              <a:t> ˈ</a:t>
            </a:r>
            <a:r>
              <a:rPr lang="en-US" b="1" dirty="0" err="1">
                <a:solidFill>
                  <a:srgbClr val="FF0000"/>
                </a:solidFill>
              </a:rPr>
              <a:t>ljæʒər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la ˈ</a:t>
            </a:r>
            <a:r>
              <a:rPr lang="en-US" dirty="0" err="1"/>
              <a:t>stɔrja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da </a:t>
            </a:r>
            <a:r>
              <a:rPr lang="en-US" b="1" dirty="0" err="1">
                <a:solidFill>
                  <a:srgbClr val="FF0000"/>
                </a:solidFill>
              </a:rPr>
              <a:t>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ʃkuˈle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/>
              <a:t>la </a:t>
            </a:r>
            <a:r>
              <a:rPr lang="en-US" dirty="0" err="1"/>
              <a:t>maestra</a:t>
            </a:r>
            <a:r>
              <a:rPr lang="en-US" dirty="0"/>
              <a:t> </a:t>
            </a:r>
            <a:r>
              <a:rPr lang="en-US" dirty="0" err="1"/>
              <a:t>lascia</a:t>
            </a:r>
            <a:r>
              <a:rPr lang="en-US" dirty="0"/>
              <a:t> </a:t>
            </a:r>
            <a:r>
              <a:rPr lang="en-US" dirty="0" err="1"/>
              <a:t>leggere</a:t>
            </a:r>
            <a:r>
              <a:rPr lang="en-US" dirty="0"/>
              <a:t> la </a:t>
            </a:r>
            <a:r>
              <a:rPr lang="en-US" dirty="0" err="1"/>
              <a:t>storia</a:t>
            </a:r>
            <a:r>
              <a:rPr lang="en-US" dirty="0"/>
              <a:t> da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scolaro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	‘</a:t>
            </a:r>
            <a:r>
              <a:rPr lang="en-US" dirty="0"/>
              <a:t>la </a:t>
            </a:r>
            <a:r>
              <a:rPr lang="en-US" dirty="0" err="1"/>
              <a:t>maestra</a:t>
            </a:r>
            <a:r>
              <a:rPr lang="en-US" dirty="0"/>
              <a:t> </a:t>
            </a:r>
            <a:r>
              <a:rPr lang="en-US" dirty="0" err="1"/>
              <a:t>fa</a:t>
            </a:r>
            <a:r>
              <a:rPr lang="en-US" dirty="0"/>
              <a:t>/</a:t>
            </a:r>
            <a:r>
              <a:rPr lang="en-US" dirty="0" err="1"/>
              <a:t>lascia</a:t>
            </a:r>
            <a:r>
              <a:rPr lang="en-US" dirty="0"/>
              <a:t> </a:t>
            </a:r>
            <a:r>
              <a:rPr lang="en-US" dirty="0" err="1"/>
              <a:t>leggere</a:t>
            </a:r>
            <a:r>
              <a:rPr lang="en-US" dirty="0"/>
              <a:t> la </a:t>
            </a:r>
            <a:r>
              <a:rPr lang="en-US" dirty="0" err="1"/>
              <a:t>storia</a:t>
            </a:r>
            <a:r>
              <a:rPr lang="en-US" dirty="0"/>
              <a:t> da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scolaro</a:t>
            </a:r>
            <a:r>
              <a:rPr lang="en-US" dirty="0"/>
              <a:t> (= dice a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scolaro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/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leggere</a:t>
            </a:r>
            <a:r>
              <a:rPr lang="en-US" dirty="0"/>
              <a:t> la </a:t>
            </a:r>
            <a:r>
              <a:rPr lang="en-US" dirty="0" smtClean="0"/>
              <a:t>	</a:t>
            </a:r>
            <a:r>
              <a:rPr lang="en-US" dirty="0" err="1" smtClean="0"/>
              <a:t>storia</a:t>
            </a:r>
            <a:r>
              <a:rPr lang="en-US" dirty="0"/>
              <a:t>)’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4.4. </a:t>
            </a:r>
            <a:r>
              <a:rPr lang="en-US" dirty="0" err="1"/>
              <a:t>Subordinazione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Frasi</a:t>
            </a:r>
            <a:r>
              <a:rPr lang="en-US" i="1" dirty="0"/>
              <a:t> relative</a:t>
            </a:r>
            <a:r>
              <a:rPr lang="en-US" dirty="0"/>
              <a:t>. </a:t>
            </a:r>
            <a:r>
              <a:rPr lang="en-US" dirty="0" smtClean="0"/>
              <a:t>In </a:t>
            </a:r>
            <a:r>
              <a:rPr lang="en-US" dirty="0" err="1"/>
              <a:t>badiotto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le relative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smtClean="0"/>
              <a:t>(a</a:t>
            </a:r>
            <a:r>
              <a:rPr lang="en-US" dirty="0"/>
              <a:t>) e </a:t>
            </a:r>
            <a:r>
              <a:rPr lang="en-US" dirty="0" err="1"/>
              <a:t>oggetto</a:t>
            </a:r>
            <a:r>
              <a:rPr lang="en-US" dirty="0"/>
              <a:t> </a:t>
            </a:r>
            <a:r>
              <a:rPr lang="en-US" dirty="0" err="1"/>
              <a:t>diretto</a:t>
            </a:r>
            <a:r>
              <a:rPr lang="en-US" dirty="0"/>
              <a:t> </a:t>
            </a:r>
            <a:r>
              <a:rPr lang="en-US" dirty="0" smtClean="0"/>
              <a:t>(b</a:t>
            </a:r>
            <a:r>
              <a:rPr lang="en-US" dirty="0"/>
              <a:t>)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introdotte</a:t>
            </a:r>
            <a:r>
              <a:rPr lang="en-US" dirty="0"/>
              <a:t> da </a:t>
            </a:r>
            <a:r>
              <a:rPr lang="en-US" i="1" dirty="0" err="1"/>
              <a:t>ke</a:t>
            </a:r>
            <a:r>
              <a:rPr lang="en-US" dirty="0"/>
              <a:t>, </a:t>
            </a:r>
            <a:r>
              <a:rPr lang="en-US" dirty="0" err="1"/>
              <a:t>sempre</a:t>
            </a:r>
            <a:r>
              <a:rPr lang="en-US" dirty="0"/>
              <a:t> </a:t>
            </a:r>
            <a:r>
              <a:rPr lang="en-US" dirty="0" err="1"/>
              <a:t>senza</a:t>
            </a:r>
            <a:r>
              <a:rPr lang="en-US" dirty="0"/>
              <a:t> </a:t>
            </a:r>
            <a:r>
              <a:rPr lang="en-US" dirty="0" err="1"/>
              <a:t>clitici</a:t>
            </a:r>
            <a:r>
              <a:rPr lang="en-US" dirty="0"/>
              <a:t>, </a:t>
            </a:r>
            <a:r>
              <a:rPr lang="en-US" dirty="0" err="1"/>
              <a:t>mentre</a:t>
            </a:r>
            <a:r>
              <a:rPr lang="en-US" dirty="0"/>
              <a:t> in </a:t>
            </a:r>
            <a:r>
              <a:rPr lang="en-US" dirty="0" err="1"/>
              <a:t>marebbano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due </a:t>
            </a:r>
            <a:r>
              <a:rPr lang="en-US" dirty="0" err="1"/>
              <a:t>introduttori</a:t>
            </a:r>
            <a:r>
              <a:rPr lang="en-US" dirty="0"/>
              <a:t> </a:t>
            </a:r>
            <a:r>
              <a:rPr lang="en-US" dirty="0" err="1"/>
              <a:t>diversi</a:t>
            </a:r>
            <a:r>
              <a:rPr lang="en-US" dirty="0"/>
              <a:t>: </a:t>
            </a:r>
            <a:r>
              <a:rPr lang="en-US" i="1" dirty="0" err="1"/>
              <a:t>ko</a:t>
            </a:r>
            <a:r>
              <a:rPr lang="en-US" dirty="0"/>
              <a:t> per le relative </a:t>
            </a:r>
            <a:r>
              <a:rPr lang="en-US" dirty="0" err="1"/>
              <a:t>sul</a:t>
            </a:r>
            <a:r>
              <a:rPr lang="en-US" dirty="0"/>
              <a:t>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dirty="0" smtClean="0"/>
              <a:t>) </a:t>
            </a:r>
            <a:r>
              <a:rPr lang="en-US" dirty="0"/>
              <a:t>e </a:t>
            </a:r>
            <a:r>
              <a:rPr lang="en-US" i="1" dirty="0" err="1"/>
              <a:t>ke</a:t>
            </a:r>
            <a:r>
              <a:rPr lang="en-US" dirty="0"/>
              <a:t> per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sull’oggetto</a:t>
            </a:r>
            <a:r>
              <a:rPr lang="en-US" dirty="0"/>
              <a:t> </a:t>
            </a:r>
            <a:r>
              <a:rPr lang="en-US" dirty="0" err="1"/>
              <a:t>diretto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d</a:t>
            </a:r>
            <a:r>
              <a:rPr lang="en-US" dirty="0" smtClean="0"/>
              <a:t>)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eriod"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.) 	</a:t>
            </a:r>
            <a:r>
              <a:rPr lang="en-US" dirty="0" err="1"/>
              <a:t>daˈʒæ-mə</a:t>
            </a:r>
            <a:r>
              <a:rPr lang="en-US" dirty="0"/>
              <a:t> la ˈ</a:t>
            </a:r>
            <a:r>
              <a:rPr lang="en-US" dirty="0" err="1"/>
              <a:t>pɛrt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kə</a:t>
            </a:r>
            <a:r>
              <a:rPr lang="en-US" dirty="0"/>
              <a:t> </a:t>
            </a:r>
            <a:r>
              <a:rPr lang="en-US" dirty="0" err="1"/>
              <a:t>mə</a:t>
            </a:r>
            <a:r>
              <a:rPr lang="en-US" dirty="0"/>
              <a:t> ˈ</a:t>
            </a:r>
            <a:r>
              <a:rPr lang="en-US" dirty="0" err="1"/>
              <a:t>toka</a:t>
            </a:r>
            <a:r>
              <a:rPr lang="en-US" dirty="0"/>
              <a:t> !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(</a:t>
            </a:r>
            <a:r>
              <a:rPr lang="en-US" dirty="0"/>
              <a:t>date-mi la parte </a:t>
            </a:r>
            <a:r>
              <a:rPr lang="en-US" dirty="0" err="1"/>
              <a:t>che</a:t>
            </a:r>
            <a:r>
              <a:rPr lang="en-US" dirty="0"/>
              <a:t> mi </a:t>
            </a:r>
            <a:r>
              <a:rPr lang="en-US" dirty="0" err="1"/>
              <a:t>spetta</a:t>
            </a:r>
            <a:r>
              <a:rPr lang="en-US" dirty="0"/>
              <a:t>)</a:t>
            </a:r>
          </a:p>
          <a:p>
            <a:pPr marL="514350" indent="-514350">
              <a:buAutoNum type="alphaLcPeriod" startAt="2"/>
            </a:pPr>
            <a:r>
              <a:rPr lang="en-US" dirty="0" smtClean="0"/>
              <a:t>ˈ</a:t>
            </a:r>
            <a:r>
              <a:rPr lang="en-US" dirty="0" err="1" smtClean="0"/>
              <a:t>dut</a:t>
            </a:r>
            <a:r>
              <a:rPr lang="en-US" dirty="0" smtClean="0"/>
              <a:t> </a:t>
            </a:r>
            <a:r>
              <a:rPr lang="en-US" dirty="0"/>
              <a:t>ˈ</a:t>
            </a:r>
            <a:r>
              <a:rPr lang="en-US" dirty="0" err="1"/>
              <a:t>kæl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kə</a:t>
            </a:r>
            <a:r>
              <a:rPr lang="en-US" dirty="0"/>
              <a:t> m ˈ</a:t>
            </a:r>
            <a:r>
              <a:rPr lang="en-US" dirty="0" err="1"/>
              <a:t>æjs</a:t>
            </a:r>
            <a:r>
              <a:rPr lang="en-US" dirty="0"/>
              <a:t> </a:t>
            </a:r>
            <a:r>
              <a:rPr lang="en-US" dirty="0" err="1"/>
              <a:t>kumanˈda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err="1"/>
              <a:t>tutto</a:t>
            </a:r>
            <a:r>
              <a:rPr lang="en-US" dirty="0"/>
              <a:t>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mi </a:t>
            </a:r>
            <a:r>
              <a:rPr lang="en-US" dirty="0" err="1"/>
              <a:t>avete</a:t>
            </a:r>
            <a:r>
              <a:rPr lang="en-US" dirty="0"/>
              <a:t> </a:t>
            </a:r>
            <a:r>
              <a:rPr lang="en-US" dirty="0" err="1"/>
              <a:t>comandato</a:t>
            </a:r>
            <a:r>
              <a:rPr lang="en-US" dirty="0"/>
              <a:t>)</a:t>
            </a:r>
          </a:p>
          <a:p>
            <a:pPr marL="514350" indent="-514350">
              <a:buAutoNum type="alphaLcPeriod" startAt="3"/>
            </a:pPr>
            <a:r>
              <a:rPr lang="en-US" dirty="0" smtClean="0"/>
              <a:t>(</a:t>
            </a:r>
            <a:r>
              <a:rPr lang="en-US" dirty="0"/>
              <a:t>mar.) 	ˈ</a:t>
            </a:r>
            <a:r>
              <a:rPr lang="en-US" dirty="0" err="1"/>
              <a:t>kɛl</a:t>
            </a:r>
            <a:r>
              <a:rPr lang="en-US" dirty="0"/>
              <a:t> ˈ</a:t>
            </a:r>
            <a:r>
              <a:rPr lang="en-US" dirty="0" err="1"/>
              <a:t>ɛl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ko</a:t>
            </a:r>
            <a:r>
              <a:rPr lang="en-US" dirty="0"/>
              <a:t> ne </a:t>
            </a:r>
            <a:r>
              <a:rPr lang="en-US" dirty="0" err="1"/>
              <a:t>salyˈda</a:t>
            </a:r>
            <a:r>
              <a:rPr lang="en-US" dirty="0"/>
              <a:t>ː ˈ</a:t>
            </a:r>
            <a:r>
              <a:rPr lang="en-US" dirty="0" err="1"/>
              <a:t>ɲaŋka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(</a:t>
            </a:r>
            <a:r>
              <a:rPr lang="en-US" dirty="0"/>
              <a:t>quell’ </a:t>
            </a:r>
            <a:r>
              <a:rPr lang="en-US" dirty="0" err="1"/>
              <a:t>uomo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non </a:t>
            </a:r>
            <a:r>
              <a:rPr lang="en-US" dirty="0" err="1"/>
              <a:t>salutava</a:t>
            </a:r>
            <a:r>
              <a:rPr lang="en-US" dirty="0"/>
              <a:t> </a:t>
            </a:r>
            <a:r>
              <a:rPr lang="en-US" dirty="0" err="1"/>
              <a:t>nemmeno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. </a:t>
            </a:r>
            <a:r>
              <a:rPr lang="en-US" dirty="0"/>
              <a:t>	ˈ</a:t>
            </a:r>
            <a:r>
              <a:rPr lang="en-US" dirty="0" err="1"/>
              <a:t>kɛl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ˈaː </a:t>
            </a:r>
            <a:r>
              <a:rPr lang="en-US" dirty="0" err="1"/>
              <a:t>koɲeˈʃy</a:t>
            </a:r>
            <a:r>
              <a:rPr lang="en-US" dirty="0"/>
              <a:t> (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io</a:t>
            </a:r>
            <a:r>
              <a:rPr lang="en-US" dirty="0"/>
              <a:t> </a:t>
            </a:r>
            <a:r>
              <a:rPr lang="en-US" dirty="0" err="1"/>
              <a:t>avevo</a:t>
            </a:r>
            <a:r>
              <a:rPr lang="en-US" dirty="0"/>
              <a:t> </a:t>
            </a:r>
            <a:r>
              <a:rPr lang="en-US" dirty="0" err="1"/>
              <a:t>conosciuto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0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Sintassi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4.4. </a:t>
            </a:r>
            <a:r>
              <a:rPr lang="en-US" dirty="0" err="1"/>
              <a:t>Subordinazione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di un </a:t>
            </a:r>
            <a:r>
              <a:rPr lang="en-US" dirty="0" err="1"/>
              <a:t>costituente</a:t>
            </a:r>
            <a:r>
              <a:rPr lang="en-US" dirty="0"/>
              <a:t> </a:t>
            </a:r>
            <a:r>
              <a:rPr lang="en-US" dirty="0" err="1"/>
              <a:t>introdotto</a:t>
            </a:r>
            <a:r>
              <a:rPr lang="en-US" dirty="0"/>
              <a:t> da </a:t>
            </a:r>
            <a:r>
              <a:rPr lang="en-US" dirty="0" err="1"/>
              <a:t>preposizione</a:t>
            </a:r>
            <a:r>
              <a:rPr lang="en-US" dirty="0"/>
              <a:t>, in 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varietà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usa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dimostrativo</a:t>
            </a:r>
            <a:r>
              <a:rPr lang="en-US" dirty="0"/>
              <a:t> di </a:t>
            </a:r>
            <a:r>
              <a:rPr lang="en-US" dirty="0" err="1"/>
              <a:t>distanza</a:t>
            </a:r>
            <a:r>
              <a:rPr lang="en-US" dirty="0"/>
              <a:t> ‘</a:t>
            </a:r>
            <a:r>
              <a:rPr lang="en-US" dirty="0" err="1"/>
              <a:t>quello</a:t>
            </a:r>
            <a:r>
              <a:rPr lang="en-US" dirty="0"/>
              <a:t>’ </a:t>
            </a:r>
            <a:r>
              <a:rPr lang="en-US" dirty="0" err="1"/>
              <a:t>seguito</a:t>
            </a:r>
            <a:r>
              <a:rPr lang="en-US" dirty="0"/>
              <a:t> da </a:t>
            </a:r>
            <a:r>
              <a:rPr lang="en-US" i="1" dirty="0" err="1"/>
              <a:t>che</a:t>
            </a:r>
            <a:r>
              <a:rPr lang="en-US" dirty="0"/>
              <a:t>, con </a:t>
            </a:r>
            <a:r>
              <a:rPr lang="en-US" dirty="0" err="1"/>
              <a:t>probabile</a:t>
            </a:r>
            <a:r>
              <a:rPr lang="en-US" dirty="0"/>
              <a:t> </a:t>
            </a:r>
            <a:r>
              <a:rPr lang="en-US" dirty="0" err="1"/>
              <a:t>calco</a:t>
            </a:r>
            <a:r>
              <a:rPr lang="en-US" dirty="0"/>
              <a:t> di </a:t>
            </a:r>
            <a:r>
              <a:rPr lang="en-US" dirty="0" err="1"/>
              <a:t>strutture</a:t>
            </a:r>
            <a:r>
              <a:rPr lang="en-US" dirty="0"/>
              <a:t> </a:t>
            </a:r>
            <a:r>
              <a:rPr lang="en-US" dirty="0" err="1"/>
              <a:t>tedesche</a:t>
            </a:r>
            <a:r>
              <a:rPr lang="en-US" dirty="0"/>
              <a:t> </a:t>
            </a:r>
            <a:r>
              <a:rPr lang="en-US" dirty="0" err="1"/>
              <a:t>dialettali</a:t>
            </a:r>
            <a:r>
              <a:rPr lang="en-US" dirty="0"/>
              <a:t> in cui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pronome</a:t>
            </a:r>
            <a:r>
              <a:rPr lang="en-US" dirty="0"/>
              <a:t> </a:t>
            </a:r>
            <a:r>
              <a:rPr lang="en-US" dirty="0" err="1"/>
              <a:t>relativo</a:t>
            </a:r>
            <a:r>
              <a:rPr lang="en-US" dirty="0"/>
              <a:t>, </a:t>
            </a:r>
            <a:r>
              <a:rPr lang="en-US" dirty="0" err="1"/>
              <a:t>formalmente</a:t>
            </a:r>
            <a:r>
              <a:rPr lang="en-US" dirty="0"/>
              <a:t> </a:t>
            </a:r>
            <a:r>
              <a:rPr lang="en-US" dirty="0" err="1"/>
              <a:t>uguale</a:t>
            </a:r>
            <a:r>
              <a:rPr lang="en-US" dirty="0"/>
              <a:t> al </a:t>
            </a:r>
            <a:r>
              <a:rPr lang="en-US" dirty="0" err="1"/>
              <a:t>dimostrativo</a:t>
            </a:r>
            <a:r>
              <a:rPr lang="en-US" dirty="0"/>
              <a:t>,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seguito</a:t>
            </a:r>
            <a:r>
              <a:rPr lang="en-US" dirty="0"/>
              <a:t> da un </a:t>
            </a:r>
            <a:r>
              <a:rPr lang="en-US" dirty="0" err="1"/>
              <a:t>elemento</a:t>
            </a:r>
            <a:r>
              <a:rPr lang="en-US" dirty="0"/>
              <a:t> </a:t>
            </a:r>
            <a:r>
              <a:rPr lang="en-US" dirty="0" err="1"/>
              <a:t>invariabile</a:t>
            </a:r>
            <a:r>
              <a:rPr lang="en-US" dirty="0"/>
              <a:t> del </a:t>
            </a:r>
            <a:r>
              <a:rPr lang="en-US" dirty="0" err="1"/>
              <a:t>tipo</a:t>
            </a:r>
            <a:r>
              <a:rPr lang="en-US" dirty="0"/>
              <a:t> </a:t>
            </a:r>
            <a:r>
              <a:rPr lang="en-US" i="1" dirty="0" err="1"/>
              <a:t>wo</a:t>
            </a:r>
            <a:r>
              <a:rPr lang="en-US" dirty="0"/>
              <a:t> o </a:t>
            </a:r>
            <a:r>
              <a:rPr lang="en-US" i="1" dirty="0"/>
              <a:t>was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eriod"/>
            </a:pPr>
            <a:r>
              <a:rPr lang="en-US" dirty="0" smtClean="0"/>
              <a:t>(</a:t>
            </a:r>
            <a:r>
              <a:rPr lang="en-US" dirty="0"/>
              <a:t>bad.) 	ˈ</a:t>
            </a:r>
            <a:r>
              <a:rPr lang="en-US" dirty="0" err="1"/>
              <a:t>dɔ</a:t>
            </a:r>
            <a:r>
              <a:rPr lang="en-US" dirty="0"/>
              <a:t>ː la </a:t>
            </a:r>
            <a:r>
              <a:rPr lang="en-US" dirty="0" err="1"/>
              <a:t>məˈzyra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kuŋ</a:t>
            </a:r>
            <a:r>
              <a:rPr lang="en-US" b="1" dirty="0">
                <a:solidFill>
                  <a:srgbClr val="FF0000"/>
                </a:solidFill>
              </a:rPr>
              <a:t> ˈ</a:t>
            </a:r>
            <a:r>
              <a:rPr lang="en-US" b="1" dirty="0" err="1">
                <a:solidFill>
                  <a:srgbClr val="FF0000"/>
                </a:solidFill>
              </a:rPr>
              <a:t>kala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kə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ˈ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məzuˈreːs</a:t>
            </a:r>
            <a:r>
              <a:rPr lang="en-US" dirty="0"/>
              <a:t> e </a:t>
            </a:r>
            <a:r>
              <a:rPr lang="en-US" dirty="0" err="1"/>
              <a:t>parˈtiːs</a:t>
            </a:r>
            <a:r>
              <a:rPr lang="en-US" dirty="0"/>
              <a:t> ˈ</a:t>
            </a:r>
            <a:r>
              <a:rPr lang="en-US" dirty="0" err="1"/>
              <a:t>fɔːra</a:t>
            </a:r>
            <a:r>
              <a:rPr lang="en-US" dirty="0"/>
              <a:t>, </a:t>
            </a:r>
            <a:r>
              <a:rPr lang="en-US" dirty="0" err="1"/>
              <a:t>sə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ɲaˈra</a:t>
            </a:r>
            <a:r>
              <a:rPr lang="en-US" dirty="0" smtClean="0"/>
              <a:t>ː</a:t>
            </a:r>
            <a:r>
              <a:rPr lang="en-US" dirty="0"/>
              <a:t>-l </a:t>
            </a:r>
            <a:r>
              <a:rPr lang="en-US" dirty="0" err="1"/>
              <a:t>parˈti</a:t>
            </a:r>
            <a:r>
              <a:rPr lang="en-US" dirty="0"/>
              <a:t> </a:t>
            </a:r>
            <a:r>
              <a:rPr lang="en-US" dirty="0" smtClean="0"/>
              <a:t>ˈ</a:t>
            </a:r>
            <a:r>
              <a:rPr lang="en-US" dirty="0" err="1" smtClean="0"/>
              <a:t>fɔːra</a:t>
            </a:r>
            <a:r>
              <a:rPr lang="en-US" dirty="0" smtClean="0"/>
              <a:t> </a:t>
            </a:r>
            <a:r>
              <a:rPr lang="en-US" dirty="0"/>
              <a:t>a ˈ</a:t>
            </a:r>
            <a:r>
              <a:rPr lang="en-US" dirty="0" err="1"/>
              <a:t>os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(</a:t>
            </a:r>
            <a:r>
              <a:rPr lang="en-US" dirty="0" err="1"/>
              <a:t>dietro</a:t>
            </a:r>
            <a:r>
              <a:rPr lang="en-US" dirty="0"/>
              <a:t> la </a:t>
            </a:r>
            <a:r>
              <a:rPr lang="en-US" dirty="0" err="1"/>
              <a:t>misura</a:t>
            </a:r>
            <a:r>
              <a:rPr lang="en-US" dirty="0"/>
              <a:t> con </a:t>
            </a:r>
            <a:r>
              <a:rPr lang="en-US" dirty="0" err="1"/>
              <a:t>quella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misurate</a:t>
            </a:r>
            <a:r>
              <a:rPr lang="en-US" dirty="0"/>
              <a:t> e </a:t>
            </a:r>
            <a:r>
              <a:rPr lang="en-US" dirty="0" err="1"/>
              <a:t>dividete</a:t>
            </a:r>
            <a:r>
              <a:rPr lang="en-US" dirty="0"/>
              <a:t> </a:t>
            </a:r>
            <a:r>
              <a:rPr lang="en-US" dirty="0" err="1"/>
              <a:t>fuori</a:t>
            </a:r>
            <a:r>
              <a:rPr lang="en-US" dirty="0"/>
              <a:t> vi </a:t>
            </a:r>
            <a:r>
              <a:rPr lang="en-US" dirty="0" smtClean="0"/>
              <a:t>			</a:t>
            </a:r>
            <a:r>
              <a:rPr lang="en-US" dirty="0" err="1" smtClean="0"/>
              <a:t>verrà-esso</a:t>
            </a:r>
            <a:r>
              <a:rPr lang="en-US" dirty="0" smtClean="0"/>
              <a:t> </a:t>
            </a:r>
            <a:r>
              <a:rPr lang="en-US" dirty="0" err="1"/>
              <a:t>diviso</a:t>
            </a:r>
            <a:r>
              <a:rPr lang="en-US" dirty="0"/>
              <a:t> </a:t>
            </a:r>
            <a:r>
              <a:rPr lang="en-US" dirty="0" err="1"/>
              <a:t>fuori</a:t>
            </a:r>
            <a:r>
              <a:rPr lang="en-US" dirty="0"/>
              <a:t> a </a:t>
            </a:r>
            <a:r>
              <a:rPr lang="en-US" dirty="0" err="1"/>
              <a:t>voi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	‘</a:t>
            </a:r>
            <a:r>
              <a:rPr lang="en-US" dirty="0"/>
              <a:t>secondo la </a:t>
            </a:r>
            <a:r>
              <a:rPr lang="en-US" dirty="0" err="1"/>
              <a:t>misura</a:t>
            </a:r>
            <a:r>
              <a:rPr lang="en-US" dirty="0"/>
              <a:t> con cui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misurate</a:t>
            </a:r>
            <a:r>
              <a:rPr lang="en-US" dirty="0"/>
              <a:t> e </a:t>
            </a:r>
            <a:r>
              <a:rPr lang="en-US" dirty="0" err="1"/>
              <a:t>spartite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distribuirà</a:t>
            </a:r>
            <a:r>
              <a:rPr lang="en-US" dirty="0"/>
              <a:t> a </a:t>
            </a:r>
            <a:r>
              <a:rPr lang="en-US" dirty="0" err="1"/>
              <a:t>voi</a:t>
            </a:r>
            <a:r>
              <a:rPr lang="en-US" dirty="0"/>
              <a:t>’</a:t>
            </a:r>
          </a:p>
          <a:p>
            <a:pPr marL="514350" indent="-514350">
              <a:buAutoNum type="alphaLcPeriod" startAt="2"/>
            </a:pPr>
            <a:r>
              <a:rPr lang="en-US" dirty="0" smtClean="0"/>
              <a:t>(</a:t>
            </a:r>
            <a:r>
              <a:rPr lang="en-US" dirty="0" err="1"/>
              <a:t>gard</a:t>
            </a:r>
            <a:r>
              <a:rPr lang="en-US" dirty="0"/>
              <a:t>.) 	la ˈ</a:t>
            </a:r>
            <a:r>
              <a:rPr lang="en-US" dirty="0" err="1"/>
              <a:t>pluəja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ˈ</a:t>
            </a:r>
            <a:r>
              <a:rPr lang="en-US" b="1" dirty="0" err="1">
                <a:solidFill>
                  <a:srgbClr val="FF0000"/>
                </a:solidFill>
              </a:rPr>
              <a:t>kontra</a:t>
            </a:r>
            <a:r>
              <a:rPr lang="en-US" b="1" dirty="0">
                <a:solidFill>
                  <a:srgbClr val="FF0000"/>
                </a:solidFill>
              </a:rPr>
              <a:t> ˈ</a:t>
            </a:r>
            <a:r>
              <a:rPr lang="en-US" b="1" dirty="0" err="1">
                <a:solidFill>
                  <a:srgbClr val="FF0000"/>
                </a:solidFill>
              </a:rPr>
              <a:t>kæla</a:t>
            </a:r>
            <a:r>
              <a:rPr lang="en-US" b="1" dirty="0">
                <a:solidFill>
                  <a:srgbClr val="FF0000"/>
                </a:solidFill>
              </a:rPr>
              <a:t> 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ˈe </a:t>
            </a:r>
            <a:r>
              <a:rPr lang="en-US" dirty="0" err="1"/>
              <a:t>brunˈtla</a:t>
            </a:r>
            <a:r>
              <a:rPr lang="en-US" dirty="0"/>
              <a:t>, m ˈa </a:t>
            </a:r>
            <a:r>
              <a:rPr lang="en-US" dirty="0" err="1"/>
              <a:t>salˈva</a:t>
            </a:r>
            <a:r>
              <a:rPr lang="en-US" dirty="0"/>
              <a:t> ˈ</a:t>
            </a:r>
            <a:r>
              <a:rPr lang="en-US" dirty="0" err="1"/>
              <a:t>rɔba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ˈvita		</a:t>
            </a:r>
            <a:r>
              <a:rPr lang="en-US" dirty="0" smtClean="0"/>
              <a:t>(</a:t>
            </a:r>
            <a:r>
              <a:rPr lang="en-US" dirty="0"/>
              <a:t>la </a:t>
            </a:r>
            <a:r>
              <a:rPr lang="en-US" dirty="0" err="1"/>
              <a:t>pioggia</a:t>
            </a:r>
            <a:r>
              <a:rPr lang="en-US" dirty="0"/>
              <a:t> </a:t>
            </a:r>
            <a:r>
              <a:rPr lang="en-US" dirty="0" err="1"/>
              <a:t>contro</a:t>
            </a:r>
            <a:r>
              <a:rPr lang="en-US" dirty="0"/>
              <a:t> </a:t>
            </a:r>
            <a:r>
              <a:rPr lang="en-US" dirty="0" err="1"/>
              <a:t>quella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ho </a:t>
            </a:r>
            <a:r>
              <a:rPr lang="en-US" dirty="0" err="1"/>
              <a:t>brontolato</a:t>
            </a:r>
            <a:r>
              <a:rPr lang="en-US" dirty="0"/>
              <a:t> mi ha </a:t>
            </a:r>
            <a:r>
              <a:rPr lang="en-US" dirty="0" err="1"/>
              <a:t>salvato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 e vita)</a:t>
            </a:r>
          </a:p>
          <a:p>
            <a:pPr marL="0" indent="0">
              <a:buNone/>
            </a:pPr>
            <a:r>
              <a:rPr lang="en-US" dirty="0" smtClean="0"/>
              <a:t>		‘</a:t>
            </a:r>
            <a:r>
              <a:rPr lang="en-US" dirty="0"/>
              <a:t>la </a:t>
            </a:r>
            <a:r>
              <a:rPr lang="en-US" dirty="0" err="1"/>
              <a:t>pioggia</a:t>
            </a:r>
            <a:r>
              <a:rPr lang="en-US" dirty="0"/>
              <a:t>, </a:t>
            </a:r>
            <a:r>
              <a:rPr lang="en-US" dirty="0" err="1"/>
              <a:t>contro</a:t>
            </a:r>
            <a:r>
              <a:rPr lang="en-US" dirty="0"/>
              <a:t> cui ho </a:t>
            </a:r>
            <a:r>
              <a:rPr lang="en-US" dirty="0" err="1"/>
              <a:t>brontolato</a:t>
            </a:r>
            <a:r>
              <a:rPr lang="en-US" dirty="0"/>
              <a:t>, mi ha </a:t>
            </a:r>
            <a:r>
              <a:rPr lang="en-US" dirty="0" err="1"/>
              <a:t>salvato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beni</a:t>
            </a:r>
            <a:r>
              <a:rPr lang="en-US" dirty="0"/>
              <a:t> e la vita’ </a:t>
            </a:r>
          </a:p>
        </p:txBody>
      </p:sp>
    </p:spTree>
    <p:extLst>
      <p:ext uri="{BB962C8B-B14F-4D97-AF65-F5344CB8AC3E}">
        <p14:creationId xmlns:p14="http://schemas.microsoft.com/office/powerpoint/2010/main" val="21202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</a:t>
            </a:r>
            <a:r>
              <a:rPr lang="en-US" dirty="0" err="1"/>
              <a:t>Lessico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Per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riguarda</a:t>
            </a:r>
            <a:r>
              <a:rPr lang="en-US" dirty="0"/>
              <a:t> </a:t>
            </a:r>
            <a:r>
              <a:rPr lang="en-US" dirty="0" err="1"/>
              <a:t>l’elemento</a:t>
            </a:r>
            <a:r>
              <a:rPr lang="en-US" dirty="0"/>
              <a:t> </a:t>
            </a:r>
            <a:r>
              <a:rPr lang="en-US" i="1" dirty="0" err="1"/>
              <a:t>germanico</a:t>
            </a:r>
            <a:r>
              <a:rPr lang="en-US" dirty="0"/>
              <a:t>, termini di </a:t>
            </a:r>
            <a:r>
              <a:rPr lang="en-US" dirty="0" err="1"/>
              <a:t>origine</a:t>
            </a:r>
            <a:r>
              <a:rPr lang="en-US" dirty="0"/>
              <a:t> </a:t>
            </a:r>
            <a:r>
              <a:rPr lang="en-US" dirty="0" err="1"/>
              <a:t>gotica</a:t>
            </a:r>
            <a:r>
              <a:rPr lang="en-US" dirty="0"/>
              <a:t> e </a:t>
            </a:r>
            <a:r>
              <a:rPr lang="en-US" dirty="0" err="1"/>
              <a:t>longobarda</a:t>
            </a:r>
            <a:r>
              <a:rPr lang="en-US" dirty="0"/>
              <a:t> (e poi </a:t>
            </a:r>
            <a:r>
              <a:rPr lang="en-US" dirty="0" err="1"/>
              <a:t>francone</a:t>
            </a:r>
            <a:r>
              <a:rPr lang="en-US" dirty="0"/>
              <a:t>)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arrivati</a:t>
            </a:r>
            <a:r>
              <a:rPr lang="en-US" dirty="0"/>
              <a:t> solo </a:t>
            </a:r>
            <a:r>
              <a:rPr lang="en-US" dirty="0" err="1"/>
              <a:t>indirettamente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ladino </a:t>
            </a:r>
            <a:r>
              <a:rPr lang="en-US" dirty="0" err="1"/>
              <a:t>atesino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cui </a:t>
            </a:r>
            <a:r>
              <a:rPr lang="en-US" dirty="0" err="1"/>
              <a:t>territorio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trovava</a:t>
            </a:r>
            <a:r>
              <a:rPr lang="en-US" dirty="0"/>
              <a:t> </a:t>
            </a:r>
            <a:r>
              <a:rPr lang="en-US" dirty="0" err="1"/>
              <a:t>fuori</a:t>
            </a:r>
            <a:r>
              <a:rPr lang="en-US" dirty="0"/>
              <a:t> da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occupato</a:t>
            </a:r>
            <a:r>
              <a:rPr lang="en-US" dirty="0"/>
              <a:t> da 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popolazioni</a:t>
            </a:r>
            <a:r>
              <a:rPr lang="en-US" dirty="0"/>
              <a:t>. </a:t>
            </a:r>
            <a:r>
              <a:rPr lang="en-US" dirty="0" err="1"/>
              <a:t>Assieme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parole </a:t>
            </a:r>
            <a:r>
              <a:rPr lang="en-US" dirty="0" err="1"/>
              <a:t>già</a:t>
            </a:r>
            <a:r>
              <a:rPr lang="en-US" dirty="0"/>
              <a:t> penetrate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latino</a:t>
            </a:r>
            <a:r>
              <a:rPr lang="en-US" dirty="0"/>
              <a:t> </a:t>
            </a:r>
            <a:r>
              <a:rPr lang="en-US" dirty="0" err="1"/>
              <a:t>tardo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tratta</a:t>
            </a:r>
            <a:r>
              <a:rPr lang="en-US" dirty="0"/>
              <a:t> </a:t>
            </a:r>
            <a:r>
              <a:rPr lang="en-US" dirty="0" err="1"/>
              <a:t>quindi</a:t>
            </a:r>
            <a:r>
              <a:rPr lang="en-US" dirty="0"/>
              <a:t> in </a:t>
            </a:r>
            <a:r>
              <a:rPr lang="en-US" dirty="0" err="1"/>
              <a:t>genere</a:t>
            </a:r>
            <a:r>
              <a:rPr lang="en-US" dirty="0"/>
              <a:t> di parole di </a:t>
            </a:r>
            <a:r>
              <a:rPr lang="en-US" dirty="0" err="1"/>
              <a:t>diffusione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ampia</a:t>
            </a:r>
            <a:r>
              <a:rPr lang="en-US" dirty="0"/>
              <a:t> (e non </a:t>
            </a:r>
            <a:r>
              <a:rPr lang="en-US" dirty="0" err="1"/>
              <a:t>sempre</a:t>
            </a:r>
            <a:r>
              <a:rPr lang="en-US" dirty="0"/>
              <a:t> di </a:t>
            </a:r>
            <a:r>
              <a:rPr lang="en-US" dirty="0" err="1"/>
              <a:t>sicura</a:t>
            </a:r>
            <a:r>
              <a:rPr lang="en-US" dirty="0"/>
              <a:t> </a:t>
            </a:r>
            <a:r>
              <a:rPr lang="en-US" dirty="0" err="1"/>
              <a:t>attribuzione</a:t>
            </a:r>
            <a:r>
              <a:rPr lang="en-US" dirty="0"/>
              <a:t> </a:t>
            </a:r>
            <a:r>
              <a:rPr lang="en-US" dirty="0" err="1"/>
              <a:t>all’una</a:t>
            </a:r>
            <a:r>
              <a:rPr lang="en-US" dirty="0"/>
              <a:t> o </a:t>
            </a:r>
            <a:r>
              <a:rPr lang="en-US" dirty="0" err="1"/>
              <a:t>all’altra</a:t>
            </a:r>
            <a:r>
              <a:rPr lang="en-US" dirty="0"/>
              <a:t> lingua </a:t>
            </a:r>
            <a:r>
              <a:rPr lang="en-US" dirty="0" err="1"/>
              <a:t>germanica</a:t>
            </a:r>
            <a:r>
              <a:rPr lang="en-US" dirty="0"/>
              <a:t>), come </a:t>
            </a:r>
            <a:r>
              <a:rPr lang="en-US" i="1" dirty="0" err="1">
                <a:solidFill>
                  <a:srgbClr val="FF0000"/>
                </a:solidFill>
              </a:rPr>
              <a:t>barba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zio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blava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granaglie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>
                <a:solidFill>
                  <a:srgbClr val="FF0000"/>
                </a:solidFill>
              </a:rPr>
              <a:t>blot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schietto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brega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asse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brovare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fermentare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paissa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esca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; </a:t>
            </a:r>
            <a:r>
              <a:rPr lang="en-US" dirty="0" err="1"/>
              <a:t>limitati</a:t>
            </a:r>
            <a:r>
              <a:rPr lang="en-US" dirty="0"/>
              <a:t> al ladino </a:t>
            </a:r>
            <a:r>
              <a:rPr lang="en-US" dirty="0" err="1"/>
              <a:t>sembrano</a:t>
            </a:r>
            <a:r>
              <a:rPr lang="en-US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brusca</a:t>
            </a:r>
            <a:r>
              <a:rPr lang="en-US" dirty="0">
                <a:solidFill>
                  <a:srgbClr val="FF0000"/>
                </a:solidFill>
              </a:rPr>
              <a:t> e </a:t>
            </a:r>
            <a:r>
              <a:rPr lang="en-US" i="1" dirty="0" err="1">
                <a:solidFill>
                  <a:srgbClr val="FF0000"/>
                </a:solidFill>
              </a:rPr>
              <a:t>troni</a:t>
            </a:r>
            <a:r>
              <a:rPr lang="en-US" i="1" dirty="0">
                <a:solidFill>
                  <a:srgbClr val="FF0000"/>
                </a:solidFill>
              </a:rPr>
              <a:t>(or)a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cespuglio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. Si </a:t>
            </a:r>
            <a:r>
              <a:rPr lang="en-US" dirty="0" err="1"/>
              <a:t>attribuisce</a:t>
            </a:r>
            <a:r>
              <a:rPr lang="en-US" dirty="0"/>
              <a:t> al </a:t>
            </a:r>
            <a:r>
              <a:rPr lang="en-US" dirty="0" err="1"/>
              <a:t>gotico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 err="1">
                <a:solidFill>
                  <a:srgbClr val="FF0000"/>
                </a:solidFill>
              </a:rPr>
              <a:t>skaithō</a:t>
            </a:r>
            <a:r>
              <a:rPr lang="en-US" cap="small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‘</a:t>
            </a:r>
            <a:r>
              <a:rPr lang="en-US" dirty="0" err="1">
                <a:solidFill>
                  <a:srgbClr val="FF0000"/>
                </a:solidFill>
              </a:rPr>
              <a:t>cucchiaio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cap="small" dirty="0"/>
              <a:t>, </a:t>
            </a:r>
            <a:r>
              <a:rPr lang="en-US" dirty="0" err="1"/>
              <a:t>oggi</a:t>
            </a:r>
            <a:r>
              <a:rPr lang="en-US" dirty="0"/>
              <a:t> </a:t>
            </a:r>
            <a:r>
              <a:rPr lang="en-US" dirty="0" err="1"/>
              <a:t>limitato</a:t>
            </a:r>
            <a:r>
              <a:rPr lang="en-US" dirty="0"/>
              <a:t> al ladino, al </a:t>
            </a:r>
            <a:r>
              <a:rPr lang="en-US" dirty="0" err="1"/>
              <a:t>friulano</a:t>
            </a:r>
            <a:r>
              <a:rPr lang="en-US" dirty="0"/>
              <a:t>, al </a:t>
            </a:r>
            <a:r>
              <a:rPr lang="en-US" dirty="0" err="1"/>
              <a:t>romancio</a:t>
            </a:r>
            <a:r>
              <a:rPr lang="en-US" dirty="0"/>
              <a:t> </a:t>
            </a:r>
            <a:r>
              <a:rPr lang="en-US" dirty="0" err="1"/>
              <a:t>grigionese</a:t>
            </a:r>
            <a:r>
              <a:rPr lang="en-US" dirty="0"/>
              <a:t> (e ad </a:t>
            </a:r>
            <a:r>
              <a:rPr lang="en-US" dirty="0" err="1"/>
              <a:t>alcuni</a:t>
            </a:r>
            <a:r>
              <a:rPr lang="en-US" dirty="0"/>
              <a:t> </a:t>
            </a:r>
            <a:r>
              <a:rPr lang="en-US" dirty="0" err="1"/>
              <a:t>dialetti</a:t>
            </a:r>
            <a:r>
              <a:rPr lang="en-US" dirty="0"/>
              <a:t> </a:t>
            </a:r>
            <a:r>
              <a:rPr lang="en-US" dirty="0" err="1"/>
              <a:t>limitrofi</a:t>
            </a:r>
            <a:r>
              <a:rPr lang="en-US" dirty="0"/>
              <a:t>), ma </a:t>
            </a:r>
            <a:r>
              <a:rPr lang="en-US" dirty="0" err="1"/>
              <a:t>l’area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parola</a:t>
            </a:r>
            <a:r>
              <a:rPr lang="en-US" dirty="0"/>
              <a:t> </a:t>
            </a:r>
            <a:r>
              <a:rPr lang="en-US" dirty="0" err="1"/>
              <a:t>dovrà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stata</a:t>
            </a:r>
            <a:r>
              <a:rPr lang="en-US" dirty="0"/>
              <a:t> ben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ampia</a:t>
            </a:r>
            <a:r>
              <a:rPr lang="en-US" dirty="0"/>
              <a:t> (come </a:t>
            </a:r>
            <a:r>
              <a:rPr lang="en-US" dirty="0" err="1"/>
              <a:t>dimostrano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continuatori</a:t>
            </a:r>
            <a:r>
              <a:rPr lang="en-US" dirty="0"/>
              <a:t> </a:t>
            </a:r>
            <a:r>
              <a:rPr lang="en-US" dirty="0" err="1"/>
              <a:t>centro-meridionali</a:t>
            </a:r>
            <a:r>
              <a:rPr lang="en-US" dirty="0"/>
              <a:t> con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significato</a:t>
            </a:r>
            <a:r>
              <a:rPr lang="en-US" dirty="0"/>
              <a:t> di ‘</a:t>
            </a:r>
            <a:r>
              <a:rPr lang="en-US" dirty="0" err="1"/>
              <a:t>mestolo</a:t>
            </a:r>
            <a:r>
              <a:rPr lang="en-US" dirty="0"/>
              <a:t>, </a:t>
            </a:r>
            <a:r>
              <a:rPr lang="en-US" dirty="0" err="1"/>
              <a:t>scodella</a:t>
            </a:r>
            <a:r>
              <a:rPr lang="en-US" dirty="0"/>
              <a:t>’).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67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Il 90%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gardenesi</a:t>
            </a:r>
            <a:r>
              <a:rPr lang="en-US" dirty="0"/>
              <a:t> e </a:t>
            </a:r>
            <a:r>
              <a:rPr lang="en-US" dirty="0" err="1"/>
              <a:t>il</a:t>
            </a:r>
            <a:r>
              <a:rPr lang="en-US" dirty="0"/>
              <a:t> 70%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badiotti</a:t>
            </a:r>
            <a:r>
              <a:rPr lang="en-US" dirty="0"/>
              <a:t> e </a:t>
            </a:r>
            <a:r>
              <a:rPr lang="en-US" dirty="0" err="1"/>
              <a:t>marebbani</a:t>
            </a:r>
            <a:r>
              <a:rPr lang="en-US" dirty="0"/>
              <a:t> </a:t>
            </a:r>
            <a:r>
              <a:rPr lang="en-US" dirty="0" err="1"/>
              <a:t>dichiara</a:t>
            </a:r>
            <a:r>
              <a:rPr lang="en-US" dirty="0"/>
              <a:t> di </a:t>
            </a:r>
            <a:r>
              <a:rPr lang="en-US" dirty="0" err="1"/>
              <a:t>saper</a:t>
            </a:r>
            <a:r>
              <a:rPr lang="en-US" dirty="0"/>
              <a:t> </a:t>
            </a:r>
            <a:r>
              <a:rPr lang="en-US" dirty="0" err="1"/>
              <a:t>parlare</a:t>
            </a:r>
            <a:r>
              <a:rPr lang="en-US" dirty="0"/>
              <a:t> </a:t>
            </a:r>
            <a:r>
              <a:rPr lang="en-US" dirty="0" err="1"/>
              <a:t>bene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tedesco</a:t>
            </a:r>
            <a:r>
              <a:rPr lang="en-US" dirty="0"/>
              <a:t> standard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dialetto</a:t>
            </a:r>
            <a:r>
              <a:rPr lang="en-US" dirty="0"/>
              <a:t> </a:t>
            </a:r>
            <a:r>
              <a:rPr lang="en-US" dirty="0" err="1"/>
              <a:t>sud-tirolese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Lessico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maggiore</a:t>
            </a:r>
            <a:r>
              <a:rPr lang="en-US" dirty="0"/>
              <a:t> di </a:t>
            </a:r>
            <a:r>
              <a:rPr lang="en-US" dirty="0" err="1"/>
              <a:t>germanismi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state (e per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continuano</a:t>
            </a:r>
            <a:r>
              <a:rPr lang="en-US" dirty="0"/>
              <a:t> a </a:t>
            </a:r>
            <a:r>
              <a:rPr lang="en-US" dirty="0" err="1"/>
              <a:t>essere</a:t>
            </a:r>
            <a:r>
              <a:rPr lang="en-US" dirty="0"/>
              <a:t>) le </a:t>
            </a:r>
            <a:r>
              <a:rPr lang="en-US" dirty="0" err="1"/>
              <a:t>varietà</a:t>
            </a:r>
            <a:r>
              <a:rPr lang="en-US" dirty="0"/>
              <a:t> </a:t>
            </a:r>
            <a:r>
              <a:rPr lang="en-US" dirty="0" err="1"/>
              <a:t>tedesche</a:t>
            </a:r>
            <a:r>
              <a:rPr lang="en-US" dirty="0"/>
              <a:t>: </a:t>
            </a:r>
            <a:r>
              <a:rPr lang="en-US" dirty="0" err="1"/>
              <a:t>dall’antico</a:t>
            </a:r>
            <a:r>
              <a:rPr lang="en-US" dirty="0"/>
              <a:t> </a:t>
            </a:r>
            <a:r>
              <a:rPr lang="en-US" dirty="0" err="1"/>
              <a:t>bavarese</a:t>
            </a:r>
            <a:r>
              <a:rPr lang="en-US" dirty="0"/>
              <a:t>, </a:t>
            </a:r>
            <a:r>
              <a:rPr lang="en-US" dirty="0" err="1"/>
              <a:t>continuato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/>
              <a:t>dialetti</a:t>
            </a:r>
            <a:r>
              <a:rPr lang="en-US" dirty="0"/>
              <a:t> </a:t>
            </a:r>
            <a:r>
              <a:rPr lang="en-US" dirty="0" err="1"/>
              <a:t>tirolesi</a:t>
            </a:r>
            <a:r>
              <a:rPr lang="en-US" dirty="0"/>
              <a:t>, al </a:t>
            </a:r>
            <a:r>
              <a:rPr lang="en-US" dirty="0" err="1"/>
              <a:t>tedesco</a:t>
            </a:r>
            <a:r>
              <a:rPr lang="en-US" dirty="0"/>
              <a:t> </a:t>
            </a:r>
            <a:r>
              <a:rPr lang="en-US" dirty="0" err="1"/>
              <a:t>letterario</a:t>
            </a:r>
            <a:r>
              <a:rPr lang="en-US" dirty="0"/>
              <a:t>, in </a:t>
            </a:r>
            <a:r>
              <a:rPr lang="en-US" dirty="0" err="1"/>
              <a:t>particolare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variante</a:t>
            </a:r>
            <a:r>
              <a:rPr lang="en-US" dirty="0"/>
              <a:t> </a:t>
            </a:r>
            <a:r>
              <a:rPr lang="en-US" dirty="0" err="1"/>
              <a:t>austriaco-tirolese</a:t>
            </a:r>
            <a:r>
              <a:rPr lang="en-US" dirty="0"/>
              <a:t>, 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fornito</a:t>
            </a:r>
            <a:r>
              <a:rPr lang="en-US" dirty="0"/>
              <a:t>, prima a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dirty="0" err="1"/>
              <a:t>varietà</a:t>
            </a:r>
            <a:r>
              <a:rPr lang="en-US" dirty="0"/>
              <a:t> </a:t>
            </a:r>
            <a:r>
              <a:rPr lang="en-US" dirty="0" err="1"/>
              <a:t>atesine</a:t>
            </a:r>
            <a:r>
              <a:rPr lang="en-US" dirty="0"/>
              <a:t>, poi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all’ampezzano</a:t>
            </a:r>
            <a:r>
              <a:rPr lang="en-US" dirty="0"/>
              <a:t>, e </a:t>
            </a:r>
            <a:r>
              <a:rPr lang="en-US" dirty="0" err="1"/>
              <a:t>nell’ultimo</a:t>
            </a:r>
            <a:r>
              <a:rPr lang="en-US" dirty="0"/>
              <a:t> </a:t>
            </a:r>
            <a:r>
              <a:rPr lang="en-US" dirty="0" err="1"/>
              <a:t>secolo</a:t>
            </a:r>
            <a:r>
              <a:rPr lang="en-US" dirty="0"/>
              <a:t> </a:t>
            </a:r>
            <a:r>
              <a:rPr lang="en-US" dirty="0" err="1"/>
              <a:t>limitatamente</a:t>
            </a:r>
            <a:r>
              <a:rPr lang="en-US" dirty="0"/>
              <a:t> a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quantità</a:t>
            </a:r>
            <a:r>
              <a:rPr lang="en-US" dirty="0"/>
              <a:t> </a:t>
            </a:r>
            <a:r>
              <a:rPr lang="en-US" dirty="0" err="1"/>
              <a:t>notevole</a:t>
            </a:r>
            <a:r>
              <a:rPr lang="en-US" dirty="0"/>
              <a:t> di termini </a:t>
            </a:r>
            <a:r>
              <a:rPr lang="en-US" dirty="0" err="1"/>
              <a:t>distribuiti</a:t>
            </a:r>
            <a:r>
              <a:rPr lang="en-US" dirty="0"/>
              <a:t> in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ambiti</a:t>
            </a:r>
            <a:r>
              <a:rPr lang="en-US" dirty="0"/>
              <a:t> del </a:t>
            </a:r>
            <a:r>
              <a:rPr lang="en-US" dirty="0" err="1"/>
              <a:t>vocabolario</a:t>
            </a:r>
            <a:r>
              <a:rPr lang="en-US" dirty="0"/>
              <a:t>, e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inoltre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base, </a:t>
            </a:r>
            <a:r>
              <a:rPr lang="en-US" dirty="0" err="1"/>
              <a:t>specialmente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varietà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esposte</a:t>
            </a:r>
            <a:r>
              <a:rPr lang="en-US" dirty="0"/>
              <a:t>, </a:t>
            </a:r>
            <a:r>
              <a:rPr lang="en-US" dirty="0" err="1"/>
              <a:t>anche</a:t>
            </a:r>
            <a:r>
              <a:rPr lang="en-US" dirty="0"/>
              <a:t> di </a:t>
            </a:r>
            <a:r>
              <a:rPr lang="en-US" dirty="0" err="1"/>
              <a:t>calchi</a:t>
            </a:r>
            <a:r>
              <a:rPr lang="en-US" dirty="0"/>
              <a:t> </a:t>
            </a:r>
            <a:r>
              <a:rPr lang="en-US" dirty="0" err="1"/>
              <a:t>morfologici</a:t>
            </a:r>
            <a:r>
              <a:rPr lang="en-US" dirty="0"/>
              <a:t> e </a:t>
            </a:r>
            <a:r>
              <a:rPr lang="en-US" dirty="0" err="1"/>
              <a:t>semantici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prestiti</a:t>
            </a:r>
            <a:r>
              <a:rPr lang="en-US" dirty="0"/>
              <a:t> </a:t>
            </a:r>
            <a:r>
              <a:rPr lang="en-US" dirty="0" err="1"/>
              <a:t>antichi</a:t>
            </a:r>
            <a:r>
              <a:rPr lang="en-US" dirty="0"/>
              <a:t> </a:t>
            </a:r>
            <a:r>
              <a:rPr lang="en-US" dirty="0" err="1"/>
              <a:t>diffusi</a:t>
            </a:r>
            <a:r>
              <a:rPr lang="en-US" dirty="0"/>
              <a:t> in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dirty="0" err="1"/>
              <a:t>varietà</a:t>
            </a:r>
            <a:r>
              <a:rPr lang="en-US" dirty="0"/>
              <a:t> </a:t>
            </a:r>
            <a:r>
              <a:rPr lang="en-US" dirty="0" err="1"/>
              <a:t>atesine</a:t>
            </a:r>
            <a:r>
              <a:rPr lang="en-US" dirty="0"/>
              <a:t> </a:t>
            </a:r>
            <a:r>
              <a:rPr lang="en-US" dirty="0" err="1"/>
              <a:t>citeremo</a:t>
            </a:r>
            <a:r>
              <a:rPr lang="en-US" dirty="0"/>
              <a:t>: </a:t>
            </a:r>
            <a:r>
              <a:rPr lang="en-US" i="1" dirty="0" err="1">
                <a:solidFill>
                  <a:srgbClr val="FF0000"/>
                </a:solidFill>
              </a:rPr>
              <a:t>lefs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labbro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/>
              <a:t>(</a:t>
            </a:r>
            <a:r>
              <a:rPr lang="en-US" i="1" dirty="0" err="1"/>
              <a:t>vs</a:t>
            </a:r>
            <a:r>
              <a:rPr lang="en-US" dirty="0"/>
              <a:t> amp. *</a:t>
            </a:r>
            <a:r>
              <a:rPr lang="en-US" dirty="0" err="1"/>
              <a:t>labrellu</a:t>
            </a:r>
            <a:r>
              <a:rPr lang="en-US" dirty="0"/>
              <a:t>),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smalz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‘burro’ </a:t>
            </a:r>
            <a:r>
              <a:rPr lang="en-US" dirty="0"/>
              <a:t>(</a:t>
            </a:r>
            <a:r>
              <a:rPr lang="en-US" i="1" dirty="0" err="1"/>
              <a:t>vs</a:t>
            </a:r>
            <a:r>
              <a:rPr lang="en-US" dirty="0"/>
              <a:t> amp. </a:t>
            </a:r>
            <a:r>
              <a:rPr lang="en-US" cap="small" dirty="0" err="1"/>
              <a:t>unctu</a:t>
            </a:r>
            <a:r>
              <a:rPr lang="en-US" cap="small" dirty="0"/>
              <a:t>, </a:t>
            </a:r>
            <a:r>
              <a:rPr lang="en-US" dirty="0"/>
              <a:t>ma </a:t>
            </a:r>
            <a:r>
              <a:rPr lang="en-US" i="1" dirty="0" err="1"/>
              <a:t>smòuzo</a:t>
            </a:r>
            <a:r>
              <a:rPr lang="en-US" dirty="0"/>
              <a:t> ‘burro </a:t>
            </a:r>
            <a:r>
              <a:rPr lang="en-US" dirty="0" err="1"/>
              <a:t>cotto</a:t>
            </a:r>
            <a:r>
              <a:rPr lang="en-US" dirty="0"/>
              <a:t>’), </a:t>
            </a:r>
            <a:r>
              <a:rPr lang="en-US" i="1" dirty="0" err="1">
                <a:solidFill>
                  <a:srgbClr val="FF0000"/>
                </a:solidFill>
              </a:rPr>
              <a:t>phanna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padella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/>
              <a:t>(</a:t>
            </a:r>
            <a:r>
              <a:rPr lang="en-US" i="1" dirty="0" err="1"/>
              <a:t>vs</a:t>
            </a:r>
            <a:r>
              <a:rPr lang="en-US" dirty="0"/>
              <a:t> amp. </a:t>
            </a:r>
            <a:r>
              <a:rPr lang="en-US" cap="small" dirty="0" err="1"/>
              <a:t>frīxōria</a:t>
            </a:r>
            <a:r>
              <a:rPr lang="en-US" dirty="0"/>
              <a:t>), </a:t>
            </a:r>
            <a:r>
              <a:rPr lang="en-US" i="1" dirty="0" err="1">
                <a:solidFill>
                  <a:srgbClr val="FF0000"/>
                </a:solidFill>
              </a:rPr>
              <a:t>giwanti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vestito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/>
              <a:t>(</a:t>
            </a:r>
            <a:r>
              <a:rPr lang="en-US" i="1" dirty="0" err="1"/>
              <a:t>vs</a:t>
            </a:r>
            <a:r>
              <a:rPr lang="en-US" dirty="0"/>
              <a:t> amp. </a:t>
            </a:r>
            <a:r>
              <a:rPr lang="en-US" cap="small" dirty="0" err="1"/>
              <a:t>vestītu</a:t>
            </a:r>
            <a:r>
              <a:rPr lang="en-US" dirty="0"/>
              <a:t>), </a:t>
            </a:r>
            <a:r>
              <a:rPr lang="en-US" i="1" dirty="0" err="1">
                <a:solidFill>
                  <a:srgbClr val="FF0000"/>
                </a:solidFill>
              </a:rPr>
              <a:t>marder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martora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/>
              <a:t>(</a:t>
            </a:r>
            <a:r>
              <a:rPr lang="en-US" dirty="0" err="1"/>
              <a:t>l’ampezzano</a:t>
            </a:r>
            <a:r>
              <a:rPr lang="en-US" dirty="0"/>
              <a:t> ha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</a:t>
            </a:r>
            <a:r>
              <a:rPr lang="en-US" dirty="0" err="1"/>
              <a:t>veneto</a:t>
            </a:r>
            <a:r>
              <a:rPr lang="en-US" dirty="0"/>
              <a:t> </a:t>
            </a:r>
            <a:r>
              <a:rPr lang="en-US" i="1" dirty="0" err="1"/>
              <a:t>martorèl</a:t>
            </a:r>
            <a:r>
              <a:rPr lang="en-US" dirty="0"/>
              <a:t>), </a:t>
            </a:r>
            <a:r>
              <a:rPr lang="en-US" i="1" dirty="0" err="1">
                <a:solidFill>
                  <a:srgbClr val="FF0000"/>
                </a:solidFill>
              </a:rPr>
              <a:t>snecke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chiocciola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/>
              <a:t>(</a:t>
            </a:r>
            <a:r>
              <a:rPr lang="en-US" i="1" dirty="0" err="1"/>
              <a:t>vs</a:t>
            </a:r>
            <a:r>
              <a:rPr lang="en-US" dirty="0"/>
              <a:t> amp. </a:t>
            </a:r>
            <a:r>
              <a:rPr lang="en-US" i="1" dirty="0" err="1"/>
              <a:t>boligana</a:t>
            </a:r>
            <a:r>
              <a:rPr lang="en-US" dirty="0"/>
              <a:t>), </a:t>
            </a:r>
            <a:r>
              <a:rPr lang="en-US" i="1" dirty="0" err="1">
                <a:solidFill>
                  <a:srgbClr val="FF0000"/>
                </a:solidFill>
              </a:rPr>
              <a:t>peri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fragola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/>
              <a:t>(</a:t>
            </a:r>
            <a:r>
              <a:rPr lang="en-US" dirty="0" err="1"/>
              <a:t>vs</a:t>
            </a:r>
            <a:r>
              <a:rPr lang="en-US" dirty="0"/>
              <a:t> amp. [e basso </a:t>
            </a:r>
            <a:r>
              <a:rPr lang="en-US" dirty="0" err="1"/>
              <a:t>fass</a:t>
            </a:r>
            <a:r>
              <a:rPr lang="en-US" dirty="0"/>
              <a:t>.] </a:t>
            </a:r>
            <a:r>
              <a:rPr lang="en-US" cap="small" dirty="0" err="1"/>
              <a:t>fraga</a:t>
            </a:r>
            <a:r>
              <a:rPr lang="en-US" dirty="0"/>
              <a:t>), </a:t>
            </a:r>
            <a:r>
              <a:rPr lang="en-US" i="1" dirty="0" err="1">
                <a:solidFill>
                  <a:srgbClr val="FF0000"/>
                </a:solidFill>
              </a:rPr>
              <a:t>trûte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incubo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muozan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dovere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/>
              <a:t>(</a:t>
            </a:r>
            <a:r>
              <a:rPr lang="en-US" dirty="0" err="1"/>
              <a:t>manca</a:t>
            </a:r>
            <a:r>
              <a:rPr lang="en-US" dirty="0"/>
              <a:t> al </a:t>
            </a:r>
            <a:r>
              <a:rPr lang="en-US" dirty="0" err="1"/>
              <a:t>fassano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come </a:t>
            </a:r>
            <a:r>
              <a:rPr lang="en-US" dirty="0" err="1"/>
              <a:t>l’ampezzano</a:t>
            </a:r>
            <a:r>
              <a:rPr lang="en-US" dirty="0"/>
              <a:t> ha </a:t>
            </a:r>
            <a:r>
              <a:rPr lang="en-US" cap="small" dirty="0" err="1"/>
              <a:t>convenire</a:t>
            </a:r>
            <a:r>
              <a:rPr lang="en-US" dirty="0"/>
              <a:t>), </a:t>
            </a:r>
            <a:r>
              <a:rPr lang="en-US" i="1" dirty="0" err="1">
                <a:solidFill>
                  <a:srgbClr val="FF0000"/>
                </a:solidFill>
              </a:rPr>
              <a:t>sleht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cattivo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debole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spitz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appuntito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; </a:t>
            </a:r>
            <a:r>
              <a:rPr lang="en-US" dirty="0" err="1"/>
              <a:t>limitati</a:t>
            </a:r>
            <a:r>
              <a:rPr lang="en-US" dirty="0"/>
              <a:t> a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: </a:t>
            </a:r>
            <a:r>
              <a:rPr lang="en-US" i="1" dirty="0" err="1">
                <a:solidFill>
                  <a:srgbClr val="FF0000"/>
                </a:solidFill>
              </a:rPr>
              <a:t>seifa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sapone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meinan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credere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arpjan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ereditare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>
                <a:solidFill>
                  <a:srgbClr val="FF0000"/>
                </a:solidFill>
              </a:rPr>
              <a:t>starch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smtClean="0">
                <a:solidFill>
                  <a:srgbClr val="FF0000"/>
                </a:solidFill>
              </a:rPr>
              <a:t>forte’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0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Lessico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numerosi</a:t>
            </a:r>
            <a:r>
              <a:rPr lang="en-US" dirty="0"/>
              <a:t> </a:t>
            </a:r>
            <a:r>
              <a:rPr lang="en-US" dirty="0" err="1"/>
              <a:t>prestiti</a:t>
            </a:r>
            <a:r>
              <a:rPr lang="en-US" dirty="0"/>
              <a:t> di </a:t>
            </a:r>
            <a:r>
              <a:rPr lang="en-US" dirty="0" err="1"/>
              <a:t>epoca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moderno</a:t>
            </a:r>
            <a:r>
              <a:rPr lang="en-US" dirty="0"/>
              <a:t> </a:t>
            </a:r>
            <a:r>
              <a:rPr lang="en-US" dirty="0" err="1"/>
              <a:t>comuni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all’ampezzano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per </a:t>
            </a:r>
            <a:r>
              <a:rPr lang="en-US" dirty="0" err="1"/>
              <a:t>es</a:t>
            </a:r>
            <a:r>
              <a:rPr lang="en-US" dirty="0"/>
              <a:t>. </a:t>
            </a:r>
            <a:r>
              <a:rPr lang="en-US" i="1" dirty="0">
                <a:solidFill>
                  <a:srgbClr val="FF0000"/>
                </a:solidFill>
              </a:rPr>
              <a:t>Kramer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merciaiolo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ambulante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Kutscher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vetturino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Grieß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semolino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Sparherd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cucina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economica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Schiene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rotaia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Käfer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scarafaggio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betteln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mendicare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grob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grossolano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. Termini di </a:t>
            </a:r>
            <a:r>
              <a:rPr lang="en-US" dirty="0" err="1"/>
              <a:t>origine</a:t>
            </a:r>
            <a:r>
              <a:rPr lang="en-US" dirty="0"/>
              <a:t> </a:t>
            </a:r>
            <a:r>
              <a:rPr lang="en-US" dirty="0" err="1"/>
              <a:t>tedesca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particolarmente</a:t>
            </a:r>
            <a:r>
              <a:rPr lang="en-US" dirty="0"/>
              <a:t> </a:t>
            </a:r>
            <a:r>
              <a:rPr lang="en-US" dirty="0" err="1"/>
              <a:t>frequenti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vocabolario</a:t>
            </a:r>
            <a:r>
              <a:rPr lang="en-US" dirty="0"/>
              <a:t> </a:t>
            </a:r>
            <a:r>
              <a:rPr lang="en-US" dirty="0" err="1"/>
              <a:t>dell’economia</a:t>
            </a:r>
            <a:r>
              <a:rPr lang="en-US" dirty="0"/>
              <a:t> </a:t>
            </a:r>
            <a:r>
              <a:rPr lang="en-US" dirty="0" err="1"/>
              <a:t>domestica</a:t>
            </a:r>
            <a:r>
              <a:rPr lang="en-US" dirty="0"/>
              <a:t> e in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e </a:t>
            </a:r>
            <a:r>
              <a:rPr lang="en-US" dirty="0" err="1"/>
              <a:t>mestieri</a:t>
            </a:r>
            <a:r>
              <a:rPr lang="en-US" dirty="0"/>
              <a:t>: cf. per </a:t>
            </a:r>
            <a:r>
              <a:rPr lang="en-US" dirty="0" err="1"/>
              <a:t>es</a:t>
            </a:r>
            <a:r>
              <a:rPr lang="en-US" dirty="0"/>
              <a:t>.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nomi</a:t>
            </a:r>
            <a:r>
              <a:rPr lang="en-US" dirty="0"/>
              <a:t> </a:t>
            </a:r>
            <a:r>
              <a:rPr lang="en-US" dirty="0" err="1"/>
              <a:t>gardenesi</a:t>
            </a:r>
            <a:r>
              <a:rPr lang="en-US" dirty="0"/>
              <a:t> di </a:t>
            </a:r>
            <a:r>
              <a:rPr lang="en-US" dirty="0" err="1"/>
              <a:t>artigiani</a:t>
            </a:r>
            <a:r>
              <a:rPr lang="en-US" dirty="0"/>
              <a:t>: </a:t>
            </a:r>
            <a:r>
              <a:rPr lang="en-US" i="1" dirty="0" err="1">
                <a:solidFill>
                  <a:srgbClr val="FF0000"/>
                </a:solidFill>
              </a:rPr>
              <a:t>moler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imbianchino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pech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panettiere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pinter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bottaio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slaifer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arrotino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slosser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fabbro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śotler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sellaio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spangler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lattoniere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tisler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falegname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.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germanismi</a:t>
            </a:r>
            <a:r>
              <a:rPr lang="en-US" dirty="0"/>
              <a:t> di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particolarmente</a:t>
            </a:r>
            <a:r>
              <a:rPr lang="en-US" dirty="0"/>
              <a:t> </a:t>
            </a:r>
            <a:r>
              <a:rPr lang="en-US" dirty="0" err="1"/>
              <a:t>numerosi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verbi</a:t>
            </a:r>
            <a:r>
              <a:rPr lang="en-US" dirty="0"/>
              <a:t>, </a:t>
            </a:r>
            <a:r>
              <a:rPr lang="en-US" dirty="0" err="1"/>
              <a:t>aggettivi</a:t>
            </a:r>
            <a:r>
              <a:rPr lang="en-US" dirty="0"/>
              <a:t> e </a:t>
            </a:r>
            <a:r>
              <a:rPr lang="en-US" dirty="0" err="1"/>
              <a:t>avverbi</a:t>
            </a:r>
            <a:r>
              <a:rPr lang="en-US" dirty="0"/>
              <a:t> (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riportano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prestiti</a:t>
            </a:r>
            <a:r>
              <a:rPr lang="en-US" dirty="0"/>
              <a:t> </a:t>
            </a:r>
            <a:r>
              <a:rPr lang="en-US" dirty="0" err="1"/>
              <a:t>recenti</a:t>
            </a:r>
            <a:r>
              <a:rPr lang="en-US" dirty="0"/>
              <a:t> non </a:t>
            </a:r>
            <a:r>
              <a:rPr lang="en-US" dirty="0" err="1"/>
              <a:t>adattati</a:t>
            </a:r>
            <a:r>
              <a:rPr lang="en-US" dirty="0"/>
              <a:t>): </a:t>
            </a:r>
            <a:r>
              <a:rPr lang="en-US" dirty="0">
                <a:solidFill>
                  <a:srgbClr val="FF0000"/>
                </a:solidFill>
              </a:rPr>
              <a:t>gad. </a:t>
            </a:r>
            <a:r>
              <a:rPr lang="en-US" i="1" dirty="0" err="1">
                <a:solidFill>
                  <a:srgbClr val="FF0000"/>
                </a:solidFill>
              </a:rPr>
              <a:t>apraté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arrostire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braten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druché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premere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drücken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puzené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pulire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putzen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sbimé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nuotare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schwimmen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smaihelné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lusingare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schmeilchen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dirty="0" err="1">
                <a:solidFill>
                  <a:srgbClr val="FF0000"/>
                </a:solidFill>
              </a:rPr>
              <a:t>accanto</a:t>
            </a:r>
            <a:r>
              <a:rPr lang="en-US" dirty="0">
                <a:solidFill>
                  <a:srgbClr val="FF0000"/>
                </a:solidFill>
              </a:rPr>
              <a:t> al </a:t>
            </a:r>
            <a:r>
              <a:rPr lang="en-US" dirty="0" err="1">
                <a:solidFill>
                  <a:srgbClr val="FF0000"/>
                </a:solidFill>
              </a:rPr>
              <a:t>più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antico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smilé</a:t>
            </a:r>
            <a:r>
              <a:rPr lang="en-US" dirty="0">
                <a:solidFill>
                  <a:srgbClr val="FF0000"/>
                </a:solidFill>
              </a:rPr>
              <a:t> &lt; mat. </a:t>
            </a:r>
            <a:r>
              <a:rPr lang="en-US" dirty="0" err="1">
                <a:solidFill>
                  <a:srgbClr val="FF0000"/>
                </a:solidFill>
              </a:rPr>
              <a:t>smielen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sorridere</a:t>
            </a:r>
            <a:r>
              <a:rPr lang="en-US" dirty="0">
                <a:solidFill>
                  <a:srgbClr val="FF0000"/>
                </a:solidFill>
              </a:rPr>
              <a:t>’), </a:t>
            </a:r>
            <a:r>
              <a:rPr lang="en-US" i="1" dirty="0" err="1">
                <a:solidFill>
                  <a:srgbClr val="FF0000"/>
                </a:solidFill>
              </a:rPr>
              <a:t>streflé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camminare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strascicando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piedi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schlurfen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strité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litigare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streiten</a:t>
            </a:r>
            <a:r>
              <a:rPr lang="en-US" dirty="0">
                <a:solidFill>
                  <a:srgbClr val="FF0000"/>
                </a:solidFill>
              </a:rPr>
              <a:t>); </a:t>
            </a:r>
            <a:r>
              <a:rPr lang="en-US" i="1" dirty="0" err="1">
                <a:solidFill>
                  <a:srgbClr val="FF0000"/>
                </a:solidFill>
              </a:rPr>
              <a:t>blös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calvo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bloß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flaissic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diligente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fleissig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frech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sfacciato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i="1" dirty="0" err="1">
                <a:solidFill>
                  <a:srgbClr val="FF0000"/>
                </a:solidFill>
              </a:rPr>
              <a:t>paz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sporco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dirty="0" err="1">
                <a:solidFill>
                  <a:srgbClr val="FF0000"/>
                </a:solidFill>
              </a:rPr>
              <a:t>tir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patzig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sciaisser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vigliacco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Scheißer</a:t>
            </a:r>
            <a:r>
              <a:rPr lang="en-US" dirty="0">
                <a:solidFill>
                  <a:srgbClr val="FF0000"/>
                </a:solidFill>
              </a:rPr>
              <a:t>); </a:t>
            </a:r>
            <a:r>
              <a:rPr lang="en-US" i="1" dirty="0" err="1">
                <a:solidFill>
                  <a:srgbClr val="FF0000"/>
                </a:solidFill>
              </a:rPr>
              <a:t>snel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subito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schnell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zoruch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indietro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zurück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55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Lessico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All’influsso</a:t>
            </a:r>
            <a:r>
              <a:rPr lang="en-US" dirty="0"/>
              <a:t> </a:t>
            </a:r>
            <a:r>
              <a:rPr lang="en-US" dirty="0" err="1"/>
              <a:t>tedesco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numerosi</a:t>
            </a:r>
            <a:r>
              <a:rPr lang="en-US" dirty="0"/>
              <a:t> </a:t>
            </a:r>
            <a:r>
              <a:rPr lang="en-US" dirty="0" err="1"/>
              <a:t>calchi</a:t>
            </a:r>
            <a:r>
              <a:rPr lang="en-US" dirty="0"/>
              <a:t>. </a:t>
            </a:r>
            <a:r>
              <a:rPr lang="en-US" dirty="0" err="1"/>
              <a:t>Oltre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costruzione</a:t>
            </a:r>
            <a:r>
              <a:rPr lang="en-US" dirty="0"/>
              <a:t> ‘</a:t>
            </a:r>
            <a:r>
              <a:rPr lang="en-US" dirty="0" err="1"/>
              <a:t>verbo+avverbio</a:t>
            </a:r>
            <a:r>
              <a:rPr lang="en-US" dirty="0" smtClean="0"/>
              <a:t>’,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traduzioni</a:t>
            </a:r>
            <a:r>
              <a:rPr lang="en-US" dirty="0"/>
              <a:t> di parole </a:t>
            </a:r>
            <a:r>
              <a:rPr lang="en-US" dirty="0" err="1"/>
              <a:t>composte</a:t>
            </a:r>
            <a:r>
              <a:rPr lang="en-US" dirty="0"/>
              <a:t> come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</a:t>
            </a:r>
            <a:r>
              <a:rPr lang="en-US" dirty="0" err="1"/>
              <a:t>atesino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“anno </a:t>
            </a:r>
            <a:r>
              <a:rPr lang="en-US" dirty="0" err="1">
                <a:solidFill>
                  <a:srgbClr val="FF0000"/>
                </a:solidFill>
              </a:rPr>
              <a:t>nuovo</a:t>
            </a:r>
            <a:r>
              <a:rPr lang="en-US" dirty="0">
                <a:solidFill>
                  <a:srgbClr val="FF0000"/>
                </a:solidFill>
              </a:rPr>
              <a:t>” per ‘</a:t>
            </a:r>
            <a:r>
              <a:rPr lang="en-US" dirty="0" err="1">
                <a:solidFill>
                  <a:srgbClr val="FF0000"/>
                </a:solidFill>
              </a:rPr>
              <a:t>capodanno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Neujahr</a:t>
            </a:r>
            <a:r>
              <a:rPr lang="en-US" dirty="0">
                <a:solidFill>
                  <a:srgbClr val="FF0000"/>
                </a:solidFill>
              </a:rPr>
              <a:t>), gad. </a:t>
            </a:r>
            <a:r>
              <a:rPr lang="en-US" i="1" dirty="0" err="1">
                <a:solidFill>
                  <a:srgbClr val="FF0000"/>
                </a:solidFill>
              </a:rPr>
              <a:t>dotur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dai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dënz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dentista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Zahnarzt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fertrat</a:t>
            </a:r>
            <a:r>
              <a:rPr lang="en-US" dirty="0">
                <a:solidFill>
                  <a:srgbClr val="FF0000"/>
                </a:solidFill>
              </a:rPr>
              <a:t> ‘filo di </a:t>
            </a:r>
            <a:r>
              <a:rPr lang="en-US" dirty="0" err="1">
                <a:solidFill>
                  <a:srgbClr val="FF0000"/>
                </a:solidFill>
              </a:rPr>
              <a:t>ferro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dirty="0" err="1">
                <a:solidFill>
                  <a:srgbClr val="FF0000"/>
                </a:solidFill>
              </a:rPr>
              <a:t>tir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Zugeisen</a:t>
            </a:r>
            <a:r>
              <a:rPr lang="en-US" dirty="0"/>
              <a:t>; in </a:t>
            </a:r>
            <a:r>
              <a:rPr lang="en-US" dirty="0" err="1"/>
              <a:t>fass</a:t>
            </a:r>
            <a:r>
              <a:rPr lang="en-US" dirty="0"/>
              <a:t>. </a:t>
            </a:r>
            <a:r>
              <a:rPr lang="en-US" i="1" dirty="0" err="1"/>
              <a:t>filtrat</a:t>
            </a:r>
            <a:r>
              <a:rPr lang="en-US" dirty="0"/>
              <a:t>, per </a:t>
            </a:r>
            <a:r>
              <a:rPr lang="en-US" dirty="0" err="1"/>
              <a:t>contaminazione</a:t>
            </a:r>
            <a:r>
              <a:rPr lang="en-US" dirty="0"/>
              <a:t> con </a:t>
            </a:r>
            <a:r>
              <a:rPr lang="en-US" i="1" dirty="0" err="1"/>
              <a:t>fil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morin</a:t>
            </a:r>
            <a:r>
              <a:rPr lang="en-US" i="1" dirty="0">
                <a:solidFill>
                  <a:srgbClr val="FF0000"/>
                </a:solidFill>
              </a:rPr>
              <a:t> dal café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macinino</a:t>
            </a:r>
            <a:r>
              <a:rPr lang="en-US" dirty="0">
                <a:solidFill>
                  <a:srgbClr val="FF0000"/>
                </a:solidFill>
              </a:rPr>
              <a:t> del </a:t>
            </a:r>
            <a:r>
              <a:rPr lang="en-US" dirty="0" err="1">
                <a:solidFill>
                  <a:srgbClr val="FF0000"/>
                </a:solidFill>
              </a:rPr>
              <a:t>caffè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Kaffeemühle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ora</a:t>
            </a:r>
            <a:r>
              <a:rPr lang="en-US" i="1" dirty="0">
                <a:solidFill>
                  <a:srgbClr val="FF0000"/>
                </a:solidFill>
              </a:rPr>
              <a:t> da </a:t>
            </a:r>
            <a:r>
              <a:rPr lang="en-US" i="1" dirty="0" err="1">
                <a:solidFill>
                  <a:srgbClr val="FF0000"/>
                </a:solidFill>
              </a:rPr>
              <a:t>sorëdl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meridiana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Sonnenuhr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romun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dala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plöia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lombrico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Regenwurm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; </a:t>
            </a:r>
            <a:r>
              <a:rPr lang="en-US" dirty="0" err="1">
                <a:solidFill>
                  <a:srgbClr val="000000"/>
                </a:solidFill>
              </a:rPr>
              <a:t>generale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è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pera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della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luce</a:t>
            </a:r>
            <a:r>
              <a:rPr lang="en-US" dirty="0">
                <a:solidFill>
                  <a:srgbClr val="FF0000"/>
                </a:solidFill>
              </a:rPr>
              <a:t>)” per ‘</a:t>
            </a:r>
            <a:r>
              <a:rPr lang="en-US" dirty="0" err="1">
                <a:solidFill>
                  <a:srgbClr val="FF0000"/>
                </a:solidFill>
              </a:rPr>
              <a:t>lampadina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>
                <a:solidFill>
                  <a:srgbClr val="FF0000"/>
                </a:solidFill>
              </a:rPr>
              <a:t>[</a:t>
            </a:r>
            <a:r>
              <a:rPr lang="en-US" i="1" dirty="0" err="1">
                <a:solidFill>
                  <a:srgbClr val="FF0000"/>
                </a:solidFill>
              </a:rPr>
              <a:t>Glüh</a:t>
            </a:r>
            <a:r>
              <a:rPr lang="en-US" i="1" dirty="0">
                <a:solidFill>
                  <a:srgbClr val="FF0000"/>
                </a:solidFill>
              </a:rPr>
              <a:t>]</a:t>
            </a:r>
            <a:r>
              <a:rPr lang="en-US" i="1" dirty="0" err="1">
                <a:solidFill>
                  <a:srgbClr val="FF0000"/>
                </a:solidFill>
              </a:rPr>
              <a:t>birne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accanto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all’accatto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diretto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pirn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4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Lessico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All’influsso</a:t>
            </a:r>
            <a:r>
              <a:rPr lang="en-US" dirty="0"/>
              <a:t> </a:t>
            </a:r>
            <a:r>
              <a:rPr lang="en-US" dirty="0" err="1"/>
              <a:t>tirolese</a:t>
            </a:r>
            <a:r>
              <a:rPr lang="en-US" dirty="0"/>
              <a:t> </a:t>
            </a:r>
            <a:r>
              <a:rPr lang="en-US" dirty="0" err="1"/>
              <a:t>vanno</a:t>
            </a:r>
            <a:r>
              <a:rPr lang="en-US" dirty="0"/>
              <a:t> </a:t>
            </a:r>
            <a:r>
              <a:rPr lang="en-US" dirty="0" err="1"/>
              <a:t>probabilmente</a:t>
            </a:r>
            <a:r>
              <a:rPr lang="en-US" dirty="0"/>
              <a:t> </a:t>
            </a:r>
            <a:r>
              <a:rPr lang="en-US" dirty="0" err="1"/>
              <a:t>attribuite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le </a:t>
            </a:r>
            <a:r>
              <a:rPr lang="en-US" dirty="0" err="1"/>
              <a:t>formazioni</a:t>
            </a:r>
            <a:r>
              <a:rPr lang="en-US" dirty="0"/>
              <a:t> </a:t>
            </a:r>
            <a:r>
              <a:rPr lang="en-US" dirty="0" err="1"/>
              <a:t>gaderane</a:t>
            </a:r>
            <a:r>
              <a:rPr lang="en-US" dirty="0"/>
              <a:t> e </a:t>
            </a:r>
            <a:r>
              <a:rPr lang="en-US" dirty="0" err="1"/>
              <a:t>gardenesi</a:t>
            </a:r>
            <a:r>
              <a:rPr lang="en-US" dirty="0"/>
              <a:t> con </a:t>
            </a:r>
            <a:r>
              <a:rPr lang="en-US" dirty="0" err="1"/>
              <a:t>coppie</a:t>
            </a:r>
            <a:r>
              <a:rPr lang="en-US" dirty="0"/>
              <a:t> di </a:t>
            </a:r>
            <a:r>
              <a:rPr lang="en-US" dirty="0" err="1"/>
              <a:t>avverbi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riflettono</a:t>
            </a:r>
            <a:r>
              <a:rPr lang="en-US" dirty="0"/>
              <a:t> </a:t>
            </a:r>
            <a:r>
              <a:rPr lang="en-US" dirty="0" err="1"/>
              <a:t>strutture</a:t>
            </a:r>
            <a:r>
              <a:rPr lang="en-US" dirty="0"/>
              <a:t> </a:t>
            </a:r>
            <a:r>
              <a:rPr lang="en-US" dirty="0" err="1"/>
              <a:t>tedesche</a:t>
            </a:r>
            <a:r>
              <a:rPr lang="en-US" dirty="0"/>
              <a:t> con </a:t>
            </a:r>
            <a:r>
              <a:rPr lang="en-US" i="1" dirty="0"/>
              <a:t>her</a:t>
            </a:r>
            <a:r>
              <a:rPr lang="en-US" dirty="0"/>
              <a:t>, </a:t>
            </a:r>
            <a:r>
              <a:rPr lang="en-US" i="1" dirty="0" err="1"/>
              <a:t>hin</a:t>
            </a:r>
            <a:r>
              <a:rPr lang="en-US" dirty="0"/>
              <a:t>, </a:t>
            </a:r>
            <a:r>
              <a:rPr lang="en-US" i="1" dirty="0" err="1"/>
              <a:t>aus</a:t>
            </a:r>
            <a:r>
              <a:rPr lang="en-US" dirty="0"/>
              <a:t>, </a:t>
            </a:r>
            <a:r>
              <a:rPr lang="en-US" dirty="0" err="1"/>
              <a:t>ecc</a:t>
            </a:r>
            <a:r>
              <a:rPr lang="en-US" dirty="0"/>
              <a:t>.: </a:t>
            </a:r>
            <a:r>
              <a:rPr lang="en-US" dirty="0">
                <a:solidFill>
                  <a:srgbClr val="FF0000"/>
                </a:solidFill>
              </a:rPr>
              <a:t>gad. </a:t>
            </a:r>
            <a:r>
              <a:rPr lang="en-US" i="1" dirty="0" err="1">
                <a:solidFill>
                  <a:srgbClr val="FF0000"/>
                </a:solidFill>
              </a:rPr>
              <a:t>dancá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davanti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vorne</a:t>
            </a:r>
            <a:r>
              <a:rPr lang="en-US" i="1" dirty="0">
                <a:solidFill>
                  <a:srgbClr val="FF0000"/>
                </a:solidFill>
              </a:rPr>
              <a:t> her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dofora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dietro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hinten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aus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sura</a:t>
            </a:r>
            <a:r>
              <a:rPr lang="en-US" i="1" dirty="0">
                <a:solidFill>
                  <a:srgbClr val="FF0000"/>
                </a:solidFill>
              </a:rPr>
              <a:t> via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sopra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oben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hin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i="1" dirty="0" err="1">
                <a:solidFill>
                  <a:srgbClr val="FF0000"/>
                </a:solidFill>
              </a:rPr>
              <a:t>sotite</a:t>
            </a:r>
            <a:r>
              <a:rPr lang="en-US" dirty="0">
                <a:solidFill>
                  <a:srgbClr val="FF0000"/>
                </a:solidFill>
              </a:rPr>
              <a:t> ‘sotto’ (</a:t>
            </a:r>
            <a:r>
              <a:rPr lang="en-US" i="1" dirty="0" err="1">
                <a:solidFill>
                  <a:srgbClr val="FF0000"/>
                </a:solidFill>
              </a:rPr>
              <a:t>unten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drin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– a 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corrispondono</a:t>
            </a:r>
            <a:r>
              <a:rPr lang="en-US" dirty="0"/>
              <a:t> </a:t>
            </a:r>
            <a:r>
              <a:rPr lang="en-US" dirty="0" err="1"/>
              <a:t>analoghe</a:t>
            </a:r>
            <a:r>
              <a:rPr lang="en-US" dirty="0"/>
              <a:t> </a:t>
            </a:r>
            <a:r>
              <a:rPr lang="en-US" dirty="0" err="1"/>
              <a:t>strutture</a:t>
            </a:r>
            <a:r>
              <a:rPr lang="en-US" dirty="0"/>
              <a:t> con ‘</a:t>
            </a:r>
            <a:r>
              <a:rPr lang="en-US" dirty="0" err="1"/>
              <a:t>SP+avverbio</a:t>
            </a:r>
            <a:r>
              <a:rPr lang="en-US" dirty="0"/>
              <a:t>’: </a:t>
            </a:r>
            <a:r>
              <a:rPr lang="en-US" i="1" dirty="0">
                <a:solidFill>
                  <a:srgbClr val="FF0000"/>
                </a:solidFill>
              </a:rPr>
              <a:t>sot </a:t>
            </a:r>
            <a:r>
              <a:rPr lang="en-US" i="1" dirty="0" err="1">
                <a:solidFill>
                  <a:srgbClr val="FF0000"/>
                </a:solidFill>
              </a:rPr>
              <a:t>mësa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ite</a:t>
            </a:r>
            <a:r>
              <a:rPr lang="en-US" dirty="0">
                <a:solidFill>
                  <a:srgbClr val="FF0000"/>
                </a:solidFill>
              </a:rPr>
              <a:t> ‘sotto </a:t>
            </a:r>
            <a:r>
              <a:rPr lang="en-US" dirty="0" err="1">
                <a:solidFill>
                  <a:srgbClr val="FF0000"/>
                </a:solidFill>
              </a:rPr>
              <a:t>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tavolo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dirty="0" err="1">
                <a:solidFill>
                  <a:srgbClr val="FF0000"/>
                </a:solidFill>
              </a:rPr>
              <a:t>bav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untern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Tisch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eini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 </a:t>
            </a:r>
            <a:r>
              <a:rPr lang="en-US" dirty="0"/>
              <a:t>la </a:t>
            </a:r>
            <a:r>
              <a:rPr lang="en-US" dirty="0" err="1"/>
              <a:t>struttura</a:t>
            </a:r>
            <a:r>
              <a:rPr lang="en-US" dirty="0"/>
              <a:t> </a:t>
            </a:r>
            <a:r>
              <a:rPr lang="en-US" dirty="0" err="1"/>
              <a:t>romanza</a:t>
            </a:r>
            <a:r>
              <a:rPr lang="en-US" dirty="0"/>
              <a:t> ‘</a:t>
            </a:r>
            <a:r>
              <a:rPr lang="en-US" i="1" dirty="0" err="1"/>
              <a:t>là</a:t>
            </a:r>
            <a:r>
              <a:rPr lang="en-US" dirty="0" err="1"/>
              <a:t>+avverbio</a:t>
            </a:r>
            <a:r>
              <a:rPr lang="en-US" dirty="0"/>
              <a:t>’ (it. </a:t>
            </a:r>
            <a:r>
              <a:rPr lang="en-US" i="1" dirty="0" err="1"/>
              <a:t>lassù</a:t>
            </a:r>
            <a:r>
              <a:rPr lang="en-US" dirty="0"/>
              <a:t>) </a:t>
            </a:r>
            <a:r>
              <a:rPr lang="en-US" dirty="0" err="1"/>
              <a:t>viene</a:t>
            </a:r>
            <a:r>
              <a:rPr lang="en-US" dirty="0"/>
              <a:t> poi </a:t>
            </a:r>
            <a:r>
              <a:rPr lang="en-US" dirty="0" err="1"/>
              <a:t>reso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tedesco</a:t>
            </a:r>
            <a:r>
              <a:rPr lang="en-US" dirty="0"/>
              <a:t> ‘</a:t>
            </a:r>
            <a:r>
              <a:rPr lang="en-US" i="1" dirty="0" err="1"/>
              <a:t>dar</a:t>
            </a:r>
            <a:r>
              <a:rPr lang="en-US" dirty="0" err="1"/>
              <a:t>+preposizione</a:t>
            </a:r>
            <a:r>
              <a:rPr lang="en-US" dirty="0"/>
              <a:t>’: </a:t>
            </a:r>
            <a:r>
              <a:rPr lang="en-US" dirty="0">
                <a:solidFill>
                  <a:srgbClr val="FF0000"/>
                </a:solidFill>
              </a:rPr>
              <a:t>gad. </a:t>
            </a:r>
            <a:r>
              <a:rPr lang="en-US" i="1" dirty="0" err="1">
                <a:solidFill>
                  <a:srgbClr val="FF0000"/>
                </a:solidFill>
              </a:rPr>
              <a:t>laprò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inoltre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dazu</a:t>
            </a:r>
            <a:r>
              <a:rPr lang="en-US" dirty="0">
                <a:solidFill>
                  <a:srgbClr val="FF0000"/>
                </a:solidFill>
              </a:rPr>
              <a:t>),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lessù</a:t>
            </a:r>
            <a:r>
              <a:rPr lang="en-US" dirty="0">
                <a:solidFill>
                  <a:srgbClr val="FF0000"/>
                </a:solidFill>
              </a:rPr>
              <a:t> ‘in </a:t>
            </a:r>
            <a:r>
              <a:rPr lang="en-US" dirty="0" err="1">
                <a:solidFill>
                  <a:srgbClr val="FF0000"/>
                </a:solidFill>
              </a:rPr>
              <a:t>cambio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darauf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Lessico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Frequenti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calchi</a:t>
            </a:r>
            <a:r>
              <a:rPr lang="en-US" dirty="0"/>
              <a:t> </a:t>
            </a:r>
            <a:r>
              <a:rPr lang="en-US" dirty="0" err="1"/>
              <a:t>semantici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dirty="0" err="1"/>
              <a:t>varietà</a:t>
            </a:r>
            <a:r>
              <a:rPr lang="en-US" dirty="0"/>
              <a:t> </a:t>
            </a:r>
            <a:r>
              <a:rPr lang="en-US" dirty="0" err="1"/>
              <a:t>atesine</a:t>
            </a:r>
            <a:r>
              <a:rPr lang="en-US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ora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ëura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 err="1"/>
              <a:t>significa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ora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 err="1">
                <a:solidFill>
                  <a:srgbClr val="000000"/>
                </a:solidFill>
              </a:rPr>
              <a:t>sia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 smtClean="0">
                <a:solidFill>
                  <a:srgbClr val="FF0000"/>
                </a:solidFill>
              </a:rPr>
              <a:t>orologio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come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ted.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Uhr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doman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duman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 err="1"/>
              <a:t>significa</a:t>
            </a:r>
            <a:r>
              <a:rPr lang="en-US" dirty="0"/>
              <a:t> </a:t>
            </a:r>
            <a:r>
              <a:rPr lang="en-US" dirty="0" err="1">
                <a:solidFill>
                  <a:srgbClr val="000000"/>
                </a:solidFill>
              </a:rPr>
              <a:t>sia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domani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 err="1">
                <a:solidFill>
                  <a:srgbClr val="000000"/>
                </a:solidFill>
              </a:rPr>
              <a:t>sia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mattina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>
                <a:solidFill>
                  <a:srgbClr val="000000"/>
                </a:solidFill>
              </a:rPr>
              <a:t>,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come </a:t>
            </a:r>
            <a:r>
              <a:rPr lang="en-US" dirty="0" err="1">
                <a:solidFill>
                  <a:srgbClr val="000000"/>
                </a:solidFill>
              </a:rPr>
              <a:t>il</a:t>
            </a:r>
            <a:r>
              <a:rPr lang="en-US" dirty="0">
                <a:solidFill>
                  <a:srgbClr val="000000"/>
                </a:solidFill>
              </a:rPr>
              <a:t> ted.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Morgen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roda</a:t>
            </a:r>
            <a:r>
              <a:rPr lang="en-US" dirty="0" smtClean="0"/>
              <a:t> </a:t>
            </a:r>
            <a:r>
              <a:rPr lang="en-US" dirty="0" err="1"/>
              <a:t>significa</a:t>
            </a:r>
            <a:r>
              <a:rPr lang="en-US" dirty="0"/>
              <a:t> </a:t>
            </a:r>
            <a:r>
              <a:rPr lang="en-US" dirty="0" err="1">
                <a:solidFill>
                  <a:srgbClr val="000000"/>
                </a:solidFill>
              </a:rPr>
              <a:t>sia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ruota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 err="1">
                <a:solidFill>
                  <a:srgbClr val="000000"/>
                </a:solidFill>
              </a:rPr>
              <a:t>sia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bicicletta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, come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ted.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Rad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/>
              <a:t>corrispondente</a:t>
            </a:r>
            <a:r>
              <a:rPr lang="en-US" dirty="0"/>
              <a:t> di </a:t>
            </a:r>
            <a:r>
              <a:rPr lang="en-US" i="1" dirty="0" err="1">
                <a:solidFill>
                  <a:srgbClr val="FF0000"/>
                </a:solidFill>
              </a:rPr>
              <a:t>cuocere</a:t>
            </a:r>
            <a:r>
              <a:rPr lang="en-US" dirty="0"/>
              <a:t> (</a:t>
            </a:r>
            <a:r>
              <a:rPr lang="en-US" dirty="0" err="1"/>
              <a:t>anche</a:t>
            </a:r>
            <a:r>
              <a:rPr lang="en-US" dirty="0"/>
              <a:t> in </a:t>
            </a:r>
            <a:r>
              <a:rPr lang="en-US" dirty="0" err="1"/>
              <a:t>ampezzano</a:t>
            </a:r>
            <a:r>
              <a:rPr lang="en-US" dirty="0"/>
              <a:t>) </a:t>
            </a:r>
            <a:r>
              <a:rPr lang="en-US" dirty="0">
                <a:solidFill>
                  <a:srgbClr val="000000"/>
                </a:solidFill>
              </a:rPr>
              <a:t>ha </a:t>
            </a:r>
            <a:r>
              <a:rPr lang="en-US" dirty="0" err="1">
                <a:solidFill>
                  <a:srgbClr val="000000"/>
                </a:solidFill>
              </a:rPr>
              <a:t>anche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significato</a:t>
            </a:r>
            <a:r>
              <a:rPr lang="en-US" dirty="0">
                <a:solidFill>
                  <a:srgbClr val="000000"/>
                </a:solidFill>
              </a:rPr>
              <a:t> di </a:t>
            </a:r>
            <a:r>
              <a:rPr lang="en-US" dirty="0">
                <a:solidFill>
                  <a:srgbClr val="FF0000"/>
                </a:solidFill>
              </a:rPr>
              <a:t>‘</a:t>
            </a:r>
            <a:r>
              <a:rPr lang="en-US" dirty="0" err="1">
                <a:solidFill>
                  <a:srgbClr val="FF0000"/>
                </a:solidFill>
              </a:rPr>
              <a:t>bollire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, come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ted.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kochen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gad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adoré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adurvé</a:t>
            </a:r>
            <a:r>
              <a:rPr lang="en-US" dirty="0">
                <a:solidFill>
                  <a:srgbClr val="FF0000"/>
                </a:solidFill>
              </a:rPr>
              <a:t> e </a:t>
            </a:r>
            <a:r>
              <a:rPr lang="en-US" dirty="0" err="1">
                <a:solidFill>
                  <a:srgbClr val="FF0000"/>
                </a:solidFill>
              </a:rPr>
              <a:t>fass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durèr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significano</a:t>
            </a:r>
            <a:r>
              <a:rPr lang="en-US" dirty="0"/>
              <a:t> </a:t>
            </a:r>
            <a:r>
              <a:rPr lang="en-US" dirty="0" err="1">
                <a:solidFill>
                  <a:srgbClr val="000000"/>
                </a:solidFill>
              </a:rPr>
              <a:t>sia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adoperare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 err="1">
                <a:solidFill>
                  <a:srgbClr val="000000"/>
                </a:solidFill>
              </a:rPr>
              <a:t>sia</a:t>
            </a:r>
            <a:r>
              <a:rPr lang="en-US" dirty="0">
                <a:solidFill>
                  <a:srgbClr val="FF0000"/>
                </a:solidFill>
              </a:rPr>
              <a:t> ‘aver </a:t>
            </a:r>
            <a:r>
              <a:rPr lang="en-US" dirty="0" err="1">
                <a:solidFill>
                  <a:srgbClr val="FF0000"/>
                </a:solidFill>
              </a:rPr>
              <a:t>bisogno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, come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ted.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brauchen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gad</a:t>
            </a:r>
            <a:r>
              <a:rPr lang="en-US" dirty="0">
                <a:solidFill>
                  <a:srgbClr val="FF0000"/>
                </a:solidFill>
              </a:rPr>
              <a:t>.,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mené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significa</a:t>
            </a:r>
            <a:r>
              <a:rPr lang="en-US" dirty="0"/>
              <a:t> </a:t>
            </a:r>
            <a:r>
              <a:rPr lang="en-US" dirty="0" err="1">
                <a:solidFill>
                  <a:srgbClr val="000000"/>
                </a:solidFill>
              </a:rPr>
              <a:t>sia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spingere</a:t>
            </a:r>
            <a:r>
              <a:rPr lang="en-US" dirty="0">
                <a:solidFill>
                  <a:srgbClr val="FF0000"/>
                </a:solidFill>
              </a:rPr>
              <a:t> le </a:t>
            </a:r>
            <a:r>
              <a:rPr lang="en-US" dirty="0" err="1">
                <a:solidFill>
                  <a:srgbClr val="FF0000"/>
                </a:solidFill>
              </a:rPr>
              <a:t>bestie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 err="1">
                <a:solidFill>
                  <a:srgbClr val="000000"/>
                </a:solidFill>
              </a:rPr>
              <a:t>sia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germogliare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, come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ted.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treiben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gad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aldí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oltre</a:t>
            </a:r>
            <a:r>
              <a:rPr lang="en-US" dirty="0">
                <a:solidFill>
                  <a:srgbClr val="000000"/>
                </a:solidFill>
              </a:rPr>
              <a:t> a </a:t>
            </a:r>
            <a:r>
              <a:rPr lang="en-US" dirty="0">
                <a:solidFill>
                  <a:srgbClr val="FF0000"/>
                </a:solidFill>
              </a:rPr>
              <a:t>‘</a:t>
            </a:r>
            <a:r>
              <a:rPr lang="en-US" dirty="0" err="1">
                <a:solidFill>
                  <a:srgbClr val="FF0000"/>
                </a:solidFill>
              </a:rPr>
              <a:t>udire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hören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, </a:t>
            </a:r>
            <a:r>
              <a:rPr lang="en-US" dirty="0" err="1"/>
              <a:t>significa</a:t>
            </a:r>
            <a:r>
              <a:rPr lang="en-US" dirty="0"/>
              <a:t> </a:t>
            </a:r>
            <a:r>
              <a:rPr lang="en-US" dirty="0" err="1">
                <a:solidFill>
                  <a:srgbClr val="000000"/>
                </a:solidFill>
              </a:rPr>
              <a:t>anche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appartenere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gehören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ed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essere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conveniente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adeguato</a:t>
            </a:r>
            <a:r>
              <a:rPr lang="en-US" dirty="0">
                <a:solidFill>
                  <a:srgbClr val="FF0000"/>
                </a:solidFill>
              </a:rPr>
              <a:t>’ (</a:t>
            </a:r>
            <a:r>
              <a:rPr lang="en-US" i="1" dirty="0" err="1">
                <a:solidFill>
                  <a:srgbClr val="FF0000"/>
                </a:solidFill>
              </a:rPr>
              <a:t>sich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gehören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3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Lessico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Spesso</a:t>
            </a:r>
            <a:r>
              <a:rPr lang="en-US" dirty="0"/>
              <a:t> a un </a:t>
            </a:r>
            <a:r>
              <a:rPr lang="en-US" dirty="0" err="1"/>
              <a:t>italianismo</a:t>
            </a:r>
            <a:r>
              <a:rPr lang="en-US" dirty="0"/>
              <a:t> di </a:t>
            </a:r>
            <a:r>
              <a:rPr lang="en-US" dirty="0" err="1"/>
              <a:t>fassano</a:t>
            </a:r>
            <a:r>
              <a:rPr lang="en-US" dirty="0"/>
              <a:t>, </a:t>
            </a:r>
            <a:r>
              <a:rPr lang="en-US" dirty="0" err="1"/>
              <a:t>livinallese</a:t>
            </a:r>
            <a:r>
              <a:rPr lang="en-US" dirty="0"/>
              <a:t> e </a:t>
            </a:r>
            <a:r>
              <a:rPr lang="en-US" dirty="0" err="1"/>
              <a:t>ampezzano</a:t>
            </a:r>
            <a:r>
              <a:rPr lang="en-US" dirty="0"/>
              <a:t> </a:t>
            </a:r>
            <a:r>
              <a:rPr lang="en-US" dirty="0" err="1"/>
              <a:t>corrisponde</a:t>
            </a:r>
            <a:r>
              <a:rPr lang="en-US" dirty="0"/>
              <a:t> un </a:t>
            </a:r>
            <a:r>
              <a:rPr lang="en-US" dirty="0" err="1"/>
              <a:t>tedeschismo</a:t>
            </a:r>
            <a:r>
              <a:rPr lang="en-US" dirty="0"/>
              <a:t> in </a:t>
            </a: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: </a:t>
            </a:r>
            <a:r>
              <a:rPr lang="en-US" dirty="0" err="1"/>
              <a:t>così</a:t>
            </a:r>
            <a:r>
              <a:rPr lang="en-US" dirty="0"/>
              <a:t> a </a:t>
            </a:r>
            <a:r>
              <a:rPr lang="en-US" dirty="0" err="1">
                <a:solidFill>
                  <a:srgbClr val="FF0000"/>
                </a:solidFill>
              </a:rPr>
              <a:t>fass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machina</a:t>
            </a:r>
            <a:r>
              <a:rPr lang="en-US" dirty="0"/>
              <a:t> </a:t>
            </a:r>
            <a:r>
              <a:rPr lang="en-US" dirty="0" err="1"/>
              <a:t>corrisponde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gad.,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mascin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i="1" dirty="0" err="1">
                <a:solidFill>
                  <a:srgbClr val="FF0000"/>
                </a:solidFill>
              </a:rPr>
              <a:t>Maschine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, a </a:t>
            </a:r>
            <a:r>
              <a:rPr lang="en-US" dirty="0" err="1">
                <a:solidFill>
                  <a:srgbClr val="FF0000"/>
                </a:solidFill>
              </a:rPr>
              <a:t>fass</a:t>
            </a:r>
            <a:r>
              <a:rPr lang="en-US" dirty="0">
                <a:solidFill>
                  <a:srgbClr val="FF0000"/>
                </a:solidFill>
              </a:rPr>
              <a:t>., liv., amp. </a:t>
            </a:r>
            <a:r>
              <a:rPr lang="en-US" i="1" dirty="0" err="1">
                <a:solidFill>
                  <a:srgbClr val="FF0000"/>
                </a:solidFill>
              </a:rPr>
              <a:t>lavagna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corrisponde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gad.,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tofla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i="1" dirty="0" err="1">
                <a:solidFill>
                  <a:srgbClr val="FF0000"/>
                </a:solidFill>
              </a:rPr>
              <a:t>Tafel</a:t>
            </a:r>
            <a:r>
              <a:rPr lang="en-US" dirty="0"/>
              <a:t>; ma in </a:t>
            </a:r>
            <a:r>
              <a:rPr lang="en-US" dirty="0" err="1"/>
              <a:t>fassano</a:t>
            </a:r>
            <a:r>
              <a:rPr lang="en-US" dirty="0"/>
              <a:t> </a:t>
            </a:r>
            <a:r>
              <a:rPr lang="en-US" dirty="0" err="1"/>
              <a:t>c’è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trentinismo</a:t>
            </a:r>
            <a:r>
              <a:rPr lang="en-US" dirty="0"/>
              <a:t> </a:t>
            </a:r>
            <a:r>
              <a:rPr lang="en-US" i="1" dirty="0" err="1"/>
              <a:t>tabela</a:t>
            </a:r>
            <a:r>
              <a:rPr lang="en-US" dirty="0"/>
              <a:t>), a </a:t>
            </a:r>
            <a:r>
              <a:rPr lang="en-US" dirty="0" err="1">
                <a:solidFill>
                  <a:srgbClr val="FF0000"/>
                </a:solidFill>
              </a:rPr>
              <a:t>fass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capriol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corrisponde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gad.,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rehl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tir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reachl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</a:t>
            </a:r>
            <a:r>
              <a:rPr lang="en-US" dirty="0" err="1"/>
              <a:t>Fonetica</a:t>
            </a:r>
            <a:r>
              <a:rPr lang="en-US" dirty="0"/>
              <a:t> e </a:t>
            </a:r>
            <a:r>
              <a:rPr lang="en-US" dirty="0" err="1" smtClean="0"/>
              <a:t>fonologia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2.1. </a:t>
            </a:r>
            <a:r>
              <a:rPr lang="en-US" dirty="0" err="1" smtClean="0"/>
              <a:t>Vocalismo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gaderano</a:t>
            </a:r>
            <a:r>
              <a:rPr lang="en-US" dirty="0"/>
              <a:t> </a:t>
            </a:r>
            <a:r>
              <a:rPr lang="en-US" i="1" dirty="0"/>
              <a:t>u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passata</a:t>
            </a:r>
            <a:r>
              <a:rPr lang="en-US" dirty="0"/>
              <a:t> a </a:t>
            </a:r>
            <a:r>
              <a:rPr lang="en-US" i="1" dirty="0"/>
              <a:t>y </a:t>
            </a:r>
            <a:r>
              <a:rPr lang="en-US" dirty="0"/>
              <a:t>o a </a:t>
            </a:r>
            <a:r>
              <a:rPr lang="en-US" i="1" dirty="0" err="1"/>
              <a:t>ø</a:t>
            </a:r>
            <a:r>
              <a:rPr lang="en-US" dirty="0"/>
              <a:t> (</a:t>
            </a:r>
            <a:r>
              <a:rPr lang="en-US" dirty="0" err="1"/>
              <a:t>l’esito</a:t>
            </a:r>
            <a:r>
              <a:rPr lang="en-US" dirty="0"/>
              <a:t> </a:t>
            </a:r>
            <a:r>
              <a:rPr lang="en-US" dirty="0" err="1"/>
              <a:t>dipende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singoli</a:t>
            </a:r>
            <a:r>
              <a:rPr lang="en-US" dirty="0"/>
              <a:t> </a:t>
            </a:r>
            <a:r>
              <a:rPr lang="en-US" dirty="0" err="1"/>
              <a:t>dialetti</a:t>
            </a:r>
            <a:r>
              <a:rPr lang="en-US" dirty="0"/>
              <a:t> e, </a:t>
            </a:r>
            <a:r>
              <a:rPr lang="en-US" dirty="0" err="1"/>
              <a:t>all’interno</a:t>
            </a:r>
            <a:r>
              <a:rPr lang="en-US" dirty="0"/>
              <a:t> di un </a:t>
            </a:r>
            <a:r>
              <a:rPr lang="en-US" dirty="0" err="1"/>
              <a:t>dialetto</a:t>
            </a:r>
            <a:r>
              <a:rPr lang="en-US" dirty="0"/>
              <a:t>, dal </a:t>
            </a:r>
            <a:r>
              <a:rPr lang="en-US" dirty="0" err="1"/>
              <a:t>contesto</a:t>
            </a:r>
            <a:r>
              <a:rPr lang="en-US" dirty="0"/>
              <a:t> </a:t>
            </a:r>
            <a:r>
              <a:rPr lang="en-US" dirty="0" err="1"/>
              <a:t>fonetico</a:t>
            </a:r>
            <a:r>
              <a:rPr lang="en-US" dirty="0"/>
              <a:t>): </a:t>
            </a:r>
            <a:r>
              <a:rPr lang="en-US" dirty="0">
                <a:solidFill>
                  <a:srgbClr val="FF0000"/>
                </a:solidFill>
              </a:rPr>
              <a:t>lat. </a:t>
            </a:r>
            <a:r>
              <a:rPr lang="en-US" cap="small" dirty="0" err="1">
                <a:solidFill>
                  <a:srgbClr val="FF0000"/>
                </a:solidFill>
              </a:rPr>
              <a:t>crūdu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crudo</a:t>
            </a:r>
            <a:r>
              <a:rPr lang="en-US" dirty="0">
                <a:solidFill>
                  <a:srgbClr val="FF0000"/>
                </a:solidFill>
              </a:rPr>
              <a:t>’ &gt; gad. [ˈ</a:t>
            </a:r>
            <a:r>
              <a:rPr lang="en-US" dirty="0" err="1">
                <a:solidFill>
                  <a:srgbClr val="FF0000"/>
                </a:solidFill>
              </a:rPr>
              <a:t>kry</a:t>
            </a:r>
            <a:r>
              <a:rPr lang="en-US" dirty="0">
                <a:solidFill>
                  <a:srgbClr val="FF0000"/>
                </a:solidFill>
              </a:rPr>
              <a:t>], lat. </a:t>
            </a:r>
            <a:r>
              <a:rPr lang="en-US" cap="small" dirty="0" err="1">
                <a:solidFill>
                  <a:srgbClr val="FF0000"/>
                </a:solidFill>
              </a:rPr>
              <a:t>cūna</a:t>
            </a:r>
            <a:r>
              <a:rPr lang="en-US" dirty="0">
                <a:solidFill>
                  <a:srgbClr val="FF0000"/>
                </a:solidFill>
              </a:rPr>
              <a:t> &gt; mar. [ˈ</a:t>
            </a:r>
            <a:r>
              <a:rPr lang="en-US" dirty="0" err="1">
                <a:solidFill>
                  <a:srgbClr val="FF0000"/>
                </a:solidFill>
              </a:rPr>
              <a:t>køna</a:t>
            </a:r>
            <a:r>
              <a:rPr lang="en-US" dirty="0">
                <a:solidFill>
                  <a:srgbClr val="FF0000"/>
                </a:solidFill>
              </a:rPr>
              <a:t>], bad. [ˈ</a:t>
            </a:r>
            <a:r>
              <a:rPr lang="en-US" dirty="0" err="1">
                <a:solidFill>
                  <a:srgbClr val="FF0000"/>
                </a:solidFill>
              </a:rPr>
              <a:t>kyna</a:t>
            </a:r>
            <a:r>
              <a:rPr lang="en-US" dirty="0">
                <a:solidFill>
                  <a:srgbClr val="FF0000"/>
                </a:solidFill>
              </a:rPr>
              <a:t>]; lat. </a:t>
            </a:r>
            <a:r>
              <a:rPr lang="en-US" cap="small" dirty="0" err="1">
                <a:solidFill>
                  <a:srgbClr val="FF0000"/>
                </a:solidFill>
              </a:rPr>
              <a:t>frūctu</a:t>
            </a:r>
            <a:r>
              <a:rPr lang="en-US" cap="small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‘</a:t>
            </a:r>
            <a:r>
              <a:rPr lang="en-US" dirty="0" err="1">
                <a:solidFill>
                  <a:srgbClr val="FF0000"/>
                </a:solidFill>
              </a:rPr>
              <a:t>frutto</a:t>
            </a:r>
            <a:r>
              <a:rPr lang="en-US" dirty="0">
                <a:solidFill>
                  <a:srgbClr val="FF0000"/>
                </a:solidFill>
              </a:rPr>
              <a:t>’ &gt; gad. [ˈ</a:t>
            </a:r>
            <a:r>
              <a:rPr lang="en-US" dirty="0" err="1">
                <a:solidFill>
                  <a:srgbClr val="FF0000"/>
                </a:solidFill>
              </a:rPr>
              <a:t>fryt</a:t>
            </a:r>
            <a:r>
              <a:rPr lang="en-US" dirty="0">
                <a:solidFill>
                  <a:srgbClr val="FF0000"/>
                </a:solidFill>
              </a:rPr>
              <a:t>]</a:t>
            </a:r>
            <a:r>
              <a:rPr lang="en-US" dirty="0"/>
              <a:t>. Il </a:t>
            </a:r>
            <a:r>
              <a:rPr lang="en-US" dirty="0" err="1"/>
              <a:t>fenomeno</a:t>
            </a:r>
            <a:r>
              <a:rPr lang="en-US" dirty="0"/>
              <a:t> </a:t>
            </a:r>
            <a:r>
              <a:rPr lang="en-US" dirty="0" err="1"/>
              <a:t>riguarda</a:t>
            </a:r>
            <a:r>
              <a:rPr lang="en-US" dirty="0"/>
              <a:t> solo la </a:t>
            </a:r>
            <a:r>
              <a:rPr lang="en-US" dirty="0" err="1"/>
              <a:t>vocale</a:t>
            </a:r>
            <a:r>
              <a:rPr lang="en-US" dirty="0"/>
              <a:t> </a:t>
            </a:r>
            <a:r>
              <a:rPr lang="en-US" dirty="0" err="1"/>
              <a:t>tonica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quindi</a:t>
            </a:r>
            <a:r>
              <a:rPr lang="en-US" dirty="0"/>
              <a:t> </a:t>
            </a:r>
            <a:r>
              <a:rPr lang="en-US" dirty="0" err="1"/>
              <a:t>indipendente</a:t>
            </a:r>
            <a:r>
              <a:rPr lang="en-US" dirty="0"/>
              <a:t> dal </a:t>
            </a:r>
            <a:r>
              <a:rPr lang="en-US" dirty="0" err="1"/>
              <a:t>fenomeno</a:t>
            </a:r>
            <a:r>
              <a:rPr lang="en-US" dirty="0"/>
              <a:t> </a:t>
            </a:r>
            <a:r>
              <a:rPr lang="en-US" dirty="0" err="1"/>
              <a:t>gallo-romanzo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invece</a:t>
            </a:r>
            <a:r>
              <a:rPr lang="en-US" dirty="0"/>
              <a:t> </a:t>
            </a:r>
            <a:r>
              <a:rPr lang="en-US" dirty="0" err="1"/>
              <a:t>tocca</a:t>
            </a:r>
            <a:r>
              <a:rPr lang="en-US" dirty="0"/>
              <a:t>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i="1" dirty="0"/>
              <a:t>u</a:t>
            </a:r>
            <a:r>
              <a:rPr lang="en-US" dirty="0"/>
              <a:t> del </a:t>
            </a:r>
            <a:r>
              <a:rPr lang="en-US" dirty="0" err="1"/>
              <a:t>latino</a:t>
            </a:r>
            <a:r>
              <a:rPr lang="en-US" dirty="0"/>
              <a:t> </a:t>
            </a:r>
            <a:r>
              <a:rPr lang="en-US" dirty="0" err="1"/>
              <a:t>volgare</a:t>
            </a:r>
            <a:r>
              <a:rPr lang="en-US" dirty="0"/>
              <a:t>.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i="1" dirty="0" err="1"/>
              <a:t>ɔ</a:t>
            </a:r>
            <a:r>
              <a:rPr lang="en-US" dirty="0"/>
              <a:t> in </a:t>
            </a:r>
            <a:r>
              <a:rPr lang="en-US" dirty="0" err="1"/>
              <a:t>posizione</a:t>
            </a:r>
            <a:r>
              <a:rPr lang="en-US" dirty="0"/>
              <a:t> di </a:t>
            </a:r>
            <a:r>
              <a:rPr lang="en-US" dirty="0" err="1"/>
              <a:t>allungamento</a:t>
            </a:r>
            <a:r>
              <a:rPr lang="en-US" dirty="0"/>
              <a:t> </a:t>
            </a:r>
            <a:r>
              <a:rPr lang="en-US" dirty="0" err="1"/>
              <a:t>dà</a:t>
            </a:r>
            <a:r>
              <a:rPr lang="en-US" dirty="0"/>
              <a:t>, come </a:t>
            </a:r>
            <a:r>
              <a:rPr lang="en-US" dirty="0" err="1"/>
              <a:t>riduzione</a:t>
            </a:r>
            <a:r>
              <a:rPr lang="en-US" dirty="0"/>
              <a:t> del </a:t>
            </a:r>
            <a:r>
              <a:rPr lang="en-US" dirty="0" err="1"/>
              <a:t>dittongo</a:t>
            </a:r>
            <a:r>
              <a:rPr lang="en-US" dirty="0"/>
              <a:t> </a:t>
            </a:r>
            <a:r>
              <a:rPr lang="en-US" dirty="0" err="1"/>
              <a:t>originario</a:t>
            </a:r>
            <a:r>
              <a:rPr lang="en-US" dirty="0"/>
              <a:t>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vocale</a:t>
            </a:r>
            <a:r>
              <a:rPr lang="en-US" dirty="0"/>
              <a:t> </a:t>
            </a:r>
            <a:r>
              <a:rPr lang="en-US" dirty="0" err="1"/>
              <a:t>palatale</a:t>
            </a:r>
            <a:r>
              <a:rPr lang="en-US" dirty="0"/>
              <a:t> </a:t>
            </a:r>
            <a:r>
              <a:rPr lang="en-US" dirty="0" err="1"/>
              <a:t>arrotondata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i="1" dirty="0" err="1"/>
              <a:t>ø</a:t>
            </a:r>
            <a:r>
              <a:rPr lang="en-US" i="1" dirty="0"/>
              <a:t> </a:t>
            </a:r>
            <a:r>
              <a:rPr lang="en-US" dirty="0"/>
              <a:t>o </a:t>
            </a:r>
            <a:r>
              <a:rPr lang="en-US" i="1" dirty="0"/>
              <a:t>y</a:t>
            </a:r>
            <a:r>
              <a:rPr lang="en-US" dirty="0"/>
              <a:t> (</a:t>
            </a:r>
            <a:r>
              <a:rPr lang="en-US" dirty="0" err="1"/>
              <a:t>anche</a:t>
            </a:r>
            <a:r>
              <a:rPr lang="en-US" dirty="0"/>
              <a:t> qui </a:t>
            </a:r>
            <a:r>
              <a:rPr lang="en-US" dirty="0" err="1"/>
              <a:t>l’esito</a:t>
            </a:r>
            <a:r>
              <a:rPr lang="en-US" dirty="0"/>
              <a:t> </a:t>
            </a:r>
            <a:r>
              <a:rPr lang="en-US" dirty="0" err="1"/>
              <a:t>dipende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singoli</a:t>
            </a:r>
            <a:r>
              <a:rPr lang="en-US" dirty="0"/>
              <a:t> </a:t>
            </a:r>
            <a:r>
              <a:rPr lang="en-US" dirty="0" err="1"/>
              <a:t>dialetti</a:t>
            </a:r>
            <a:r>
              <a:rPr lang="en-US" dirty="0"/>
              <a:t> e, </a:t>
            </a:r>
            <a:r>
              <a:rPr lang="en-US" dirty="0" err="1"/>
              <a:t>all’interno</a:t>
            </a:r>
            <a:r>
              <a:rPr lang="en-US" dirty="0"/>
              <a:t> di un </a:t>
            </a:r>
            <a:r>
              <a:rPr lang="en-US" dirty="0" err="1"/>
              <a:t>dialetto</a:t>
            </a:r>
            <a:r>
              <a:rPr lang="en-US" dirty="0"/>
              <a:t>, dal </a:t>
            </a:r>
            <a:r>
              <a:rPr lang="en-US" dirty="0" err="1"/>
              <a:t>contesto</a:t>
            </a:r>
            <a:r>
              <a:rPr lang="en-US" dirty="0"/>
              <a:t> </a:t>
            </a:r>
            <a:r>
              <a:rPr lang="en-US" dirty="0" err="1"/>
              <a:t>fonetico</a:t>
            </a:r>
            <a:r>
              <a:rPr lang="en-US" dirty="0"/>
              <a:t>): </a:t>
            </a:r>
            <a:r>
              <a:rPr lang="en-US" dirty="0">
                <a:solidFill>
                  <a:srgbClr val="FF0000"/>
                </a:solidFill>
              </a:rPr>
              <a:t>*core ‘</a:t>
            </a:r>
            <a:r>
              <a:rPr lang="en-US" dirty="0" err="1">
                <a:solidFill>
                  <a:srgbClr val="FF0000"/>
                </a:solidFill>
              </a:rPr>
              <a:t>cuore</a:t>
            </a:r>
            <a:r>
              <a:rPr lang="en-US" dirty="0">
                <a:solidFill>
                  <a:srgbClr val="FF0000"/>
                </a:solidFill>
              </a:rPr>
              <a:t>’ &gt; gad. [ˈ</a:t>
            </a:r>
            <a:r>
              <a:rPr lang="en-US" dirty="0" err="1">
                <a:solidFill>
                  <a:srgbClr val="FF0000"/>
                </a:solidFill>
              </a:rPr>
              <a:t>køːr</a:t>
            </a:r>
            <a:r>
              <a:rPr lang="en-US" dirty="0">
                <a:solidFill>
                  <a:srgbClr val="FF0000"/>
                </a:solidFill>
              </a:rPr>
              <a:t>], </a:t>
            </a:r>
            <a:r>
              <a:rPr lang="en-US" cap="small" dirty="0" err="1">
                <a:solidFill>
                  <a:srgbClr val="FF0000"/>
                </a:solidFill>
              </a:rPr>
              <a:t>nouem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nove</a:t>
            </a:r>
            <a:r>
              <a:rPr lang="en-US" dirty="0">
                <a:solidFill>
                  <a:srgbClr val="FF0000"/>
                </a:solidFill>
              </a:rPr>
              <a:t>’ &gt; mar. [ˈ</a:t>
            </a:r>
            <a:r>
              <a:rPr lang="en-US" dirty="0" err="1">
                <a:solidFill>
                  <a:srgbClr val="FF0000"/>
                </a:solidFill>
              </a:rPr>
              <a:t>nø</a:t>
            </a:r>
            <a:r>
              <a:rPr lang="en-US" dirty="0">
                <a:solidFill>
                  <a:srgbClr val="FF0000"/>
                </a:solidFill>
              </a:rPr>
              <a:t>], bad. [ˈ</a:t>
            </a:r>
            <a:r>
              <a:rPr lang="en-US" dirty="0" err="1">
                <a:solidFill>
                  <a:srgbClr val="FF0000"/>
                </a:solidFill>
              </a:rPr>
              <a:t>ny</a:t>
            </a:r>
            <a:r>
              <a:rPr lang="en-US" dirty="0">
                <a:solidFill>
                  <a:srgbClr val="FF0000"/>
                </a:solidFill>
              </a:rPr>
              <a:t>], </a:t>
            </a:r>
            <a:r>
              <a:rPr lang="en-US" cap="small" dirty="0" err="1">
                <a:solidFill>
                  <a:srgbClr val="FF0000"/>
                </a:solidFill>
              </a:rPr>
              <a:t>focu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fuoco</a:t>
            </a:r>
            <a:r>
              <a:rPr lang="en-US" dirty="0">
                <a:solidFill>
                  <a:srgbClr val="FF0000"/>
                </a:solidFill>
              </a:rPr>
              <a:t>’ &gt; mar. [ˈ</a:t>
            </a:r>
            <a:r>
              <a:rPr lang="en-US" dirty="0" err="1">
                <a:solidFill>
                  <a:srgbClr val="FF0000"/>
                </a:solidFill>
              </a:rPr>
              <a:t>fy</a:t>
            </a:r>
            <a:r>
              <a:rPr lang="en-US" dirty="0">
                <a:solidFill>
                  <a:srgbClr val="FF0000"/>
                </a:solidFill>
              </a:rPr>
              <a:t>], bad. [ˈ</a:t>
            </a:r>
            <a:r>
              <a:rPr lang="en-US" dirty="0" err="1">
                <a:solidFill>
                  <a:srgbClr val="FF0000"/>
                </a:solidFill>
              </a:rPr>
              <a:t>fyːk</a:t>
            </a:r>
            <a:r>
              <a:rPr lang="en-US" dirty="0">
                <a:solidFill>
                  <a:srgbClr val="FF0000"/>
                </a:solidFill>
              </a:rPr>
              <a:t>]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5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Fonetica</a:t>
            </a:r>
            <a:r>
              <a:rPr lang="en-US" dirty="0" smtClean="0"/>
              <a:t> e </a:t>
            </a:r>
            <a:r>
              <a:rPr lang="en-US" dirty="0" err="1" smtClean="0"/>
              <a:t>fonologia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2.1. </a:t>
            </a:r>
            <a:r>
              <a:rPr lang="en-US" dirty="0" err="1" smtClean="0"/>
              <a:t>Vocalismo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/>
              <a:t>Gaderano</a:t>
            </a:r>
            <a:r>
              <a:rPr lang="en-US" dirty="0"/>
              <a:t> e </a:t>
            </a:r>
            <a:r>
              <a:rPr lang="en-US" dirty="0" err="1"/>
              <a:t>gardenese</a:t>
            </a:r>
            <a:r>
              <a:rPr lang="en-US" dirty="0"/>
              <a:t> non </a:t>
            </a:r>
            <a:r>
              <a:rPr lang="en-US" dirty="0" err="1"/>
              <a:t>presentano</a:t>
            </a:r>
            <a:r>
              <a:rPr lang="en-US" dirty="0"/>
              <a:t> </a:t>
            </a:r>
            <a:r>
              <a:rPr lang="en-US" dirty="0" err="1"/>
              <a:t>vocale</a:t>
            </a:r>
            <a:r>
              <a:rPr lang="en-US" dirty="0"/>
              <a:t> </a:t>
            </a:r>
            <a:r>
              <a:rPr lang="en-US" dirty="0" err="1"/>
              <a:t>d’appoggio</a:t>
            </a:r>
            <a:r>
              <a:rPr lang="en-US" dirty="0"/>
              <a:t> </a:t>
            </a:r>
            <a:r>
              <a:rPr lang="en-US" dirty="0" err="1"/>
              <a:t>dopo</a:t>
            </a:r>
            <a:r>
              <a:rPr lang="en-US" dirty="0"/>
              <a:t> </a:t>
            </a:r>
            <a:r>
              <a:rPr lang="en-US" dirty="0" err="1" smtClean="0"/>
              <a:t>occlusiva</a:t>
            </a:r>
            <a:r>
              <a:rPr lang="en-US" dirty="0" smtClean="0"/>
              <a:t> + </a:t>
            </a:r>
            <a:r>
              <a:rPr lang="en-US" i="1" dirty="0" smtClean="0"/>
              <a:t>l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gad.,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[ˈ</a:t>
            </a:r>
            <a:r>
              <a:rPr lang="en-US" dirty="0" err="1">
                <a:solidFill>
                  <a:srgbClr val="FF0000"/>
                </a:solidFill>
              </a:rPr>
              <a:t>dopl</a:t>
            </a:r>
            <a:r>
              <a:rPr lang="en-US" dirty="0">
                <a:solidFill>
                  <a:srgbClr val="FF0000"/>
                </a:solidFill>
              </a:rPr>
              <a:t>], [ˈ</a:t>
            </a:r>
            <a:r>
              <a:rPr lang="en-US" dirty="0" err="1">
                <a:solidFill>
                  <a:srgbClr val="FF0000"/>
                </a:solidFill>
              </a:rPr>
              <a:t>vedl</a:t>
            </a:r>
            <a:r>
              <a:rPr lang="en-US" dirty="0">
                <a:solidFill>
                  <a:srgbClr val="FF0000"/>
                </a:solidFill>
              </a:rPr>
              <a:t>]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8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Fonetica</a:t>
            </a:r>
            <a:r>
              <a:rPr lang="en-US" dirty="0" smtClean="0"/>
              <a:t> e </a:t>
            </a:r>
            <a:r>
              <a:rPr lang="en-US" dirty="0" err="1" smtClean="0"/>
              <a:t>fonologia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2.2. </a:t>
            </a:r>
            <a:r>
              <a:rPr lang="en-US" dirty="0" err="1"/>
              <a:t>Consonantismo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Gaderano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incorporato</a:t>
            </a:r>
            <a:r>
              <a:rPr lang="en-US" dirty="0"/>
              <a:t>, </a:t>
            </a:r>
            <a:r>
              <a:rPr lang="en-US" dirty="0" err="1"/>
              <a:t>attraverso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molti</a:t>
            </a:r>
            <a:r>
              <a:rPr lang="en-US" dirty="0"/>
              <a:t> </a:t>
            </a:r>
            <a:r>
              <a:rPr lang="en-US" dirty="0" err="1"/>
              <a:t>prestiti</a:t>
            </a:r>
            <a:r>
              <a:rPr lang="en-US" dirty="0"/>
              <a:t> </a:t>
            </a:r>
            <a:r>
              <a:rPr lang="en-US" dirty="0" err="1"/>
              <a:t>tedeschi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fonema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h/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fonematico</a:t>
            </a:r>
            <a:r>
              <a:rPr lang="en-US" dirty="0"/>
              <a:t> (</a:t>
            </a:r>
            <a:r>
              <a:rPr lang="en-US" dirty="0" err="1"/>
              <a:t>realizzato</a:t>
            </a:r>
            <a:r>
              <a:rPr lang="en-US" dirty="0"/>
              <a:t> come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fricativa</a:t>
            </a:r>
            <a:r>
              <a:rPr lang="en-US" dirty="0"/>
              <a:t> </a:t>
            </a:r>
            <a:r>
              <a:rPr lang="en-US" dirty="0" err="1"/>
              <a:t>dorsale</a:t>
            </a:r>
            <a:r>
              <a:rPr lang="en-US" dirty="0"/>
              <a:t>): </a:t>
            </a:r>
            <a:r>
              <a:rPr lang="en-US" dirty="0">
                <a:solidFill>
                  <a:srgbClr val="FF0000"/>
                </a:solidFill>
              </a:rPr>
              <a:t>gad. [ˈ</a:t>
            </a:r>
            <a:r>
              <a:rPr lang="en-US" dirty="0" err="1">
                <a:solidFill>
                  <a:srgbClr val="FF0000"/>
                </a:solidFill>
              </a:rPr>
              <a:t>rɛːhl</a:t>
            </a:r>
            <a:r>
              <a:rPr lang="en-US" dirty="0">
                <a:solidFill>
                  <a:srgbClr val="FF0000"/>
                </a:solidFill>
              </a:rPr>
              <a:t>] ‘</a:t>
            </a:r>
            <a:r>
              <a:rPr lang="en-US" dirty="0" err="1">
                <a:solidFill>
                  <a:srgbClr val="FF0000"/>
                </a:solidFill>
              </a:rPr>
              <a:t>capriolo</a:t>
            </a:r>
            <a:r>
              <a:rPr lang="en-US" dirty="0">
                <a:solidFill>
                  <a:srgbClr val="FF0000"/>
                </a:solidFill>
              </a:rPr>
              <a:t>’, </a:t>
            </a:r>
            <a:r>
              <a:rPr lang="en-US" dirty="0" err="1">
                <a:solidFill>
                  <a:srgbClr val="FF0000"/>
                </a:solidFill>
              </a:rPr>
              <a:t>gard</a:t>
            </a:r>
            <a:r>
              <a:rPr lang="en-US" dirty="0">
                <a:solidFill>
                  <a:srgbClr val="FF0000"/>
                </a:solidFill>
              </a:rPr>
              <a:t>. [</a:t>
            </a:r>
            <a:r>
              <a:rPr lang="en-US" dirty="0" err="1">
                <a:solidFill>
                  <a:srgbClr val="FF0000"/>
                </a:solidFill>
              </a:rPr>
              <a:t>hekəlˈne</a:t>
            </a:r>
            <a:r>
              <a:rPr lang="en-US" dirty="0">
                <a:solidFill>
                  <a:srgbClr val="FF0000"/>
                </a:solidFill>
              </a:rPr>
              <a:t>] ‘</a:t>
            </a:r>
            <a:r>
              <a:rPr lang="en-US" dirty="0" err="1">
                <a:solidFill>
                  <a:srgbClr val="FF0000"/>
                </a:solidFill>
              </a:rPr>
              <a:t>lavorare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all’uncinetto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1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Fonetica</a:t>
            </a:r>
            <a:r>
              <a:rPr lang="en-US" dirty="0" smtClean="0"/>
              <a:t> e </a:t>
            </a:r>
            <a:r>
              <a:rPr lang="en-US" dirty="0" err="1" smtClean="0"/>
              <a:t>fonologia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2.2. </a:t>
            </a:r>
            <a:r>
              <a:rPr lang="en-US" dirty="0" err="1"/>
              <a:t>Consonantismo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Per </a:t>
            </a:r>
            <a:r>
              <a:rPr lang="en-US" dirty="0" err="1"/>
              <a:t>influsso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dialetti</a:t>
            </a:r>
            <a:r>
              <a:rPr lang="en-US" dirty="0"/>
              <a:t> </a:t>
            </a:r>
            <a:r>
              <a:rPr lang="en-US" dirty="0" err="1"/>
              <a:t>tirolesi</a:t>
            </a:r>
            <a:r>
              <a:rPr lang="en-US" dirty="0"/>
              <a:t> in </a:t>
            </a:r>
            <a:r>
              <a:rPr lang="en-US" dirty="0" err="1"/>
              <a:t>gardenese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diffusa</a:t>
            </a:r>
            <a:r>
              <a:rPr lang="en-US" dirty="0"/>
              <a:t> la </a:t>
            </a:r>
            <a:r>
              <a:rPr lang="en-US" dirty="0" err="1"/>
              <a:t>pronuncia</a:t>
            </a:r>
            <a:r>
              <a:rPr lang="en-US" dirty="0"/>
              <a:t> </a:t>
            </a:r>
            <a:r>
              <a:rPr lang="en-US" dirty="0" err="1"/>
              <a:t>fricativa</a:t>
            </a:r>
            <a:r>
              <a:rPr lang="en-US" dirty="0"/>
              <a:t> </a:t>
            </a:r>
            <a:r>
              <a:rPr lang="en-US" dirty="0" err="1"/>
              <a:t>velare</a:t>
            </a:r>
            <a:r>
              <a:rPr lang="en-US" dirty="0"/>
              <a:t> di </a:t>
            </a:r>
            <a:r>
              <a:rPr lang="en-US" i="1" dirty="0"/>
              <a:t>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22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Fonetica</a:t>
            </a:r>
            <a:r>
              <a:rPr lang="en-US" dirty="0" smtClean="0"/>
              <a:t> e </a:t>
            </a:r>
            <a:r>
              <a:rPr lang="en-US" dirty="0" err="1" smtClean="0"/>
              <a:t>fonologia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2.2. </a:t>
            </a:r>
            <a:r>
              <a:rPr lang="en-US" dirty="0" err="1"/>
              <a:t>Consonantismo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Da </a:t>
            </a:r>
            <a:r>
              <a:rPr lang="en-US" dirty="0" err="1"/>
              <a:t>attribuire</a:t>
            </a:r>
            <a:r>
              <a:rPr lang="en-US" dirty="0"/>
              <a:t> a </a:t>
            </a:r>
            <a:r>
              <a:rPr lang="en-US" dirty="0" err="1"/>
              <a:t>influsso</a:t>
            </a:r>
            <a:r>
              <a:rPr lang="en-US" dirty="0"/>
              <a:t> </a:t>
            </a:r>
            <a:r>
              <a:rPr lang="en-US" dirty="0" err="1"/>
              <a:t>tedesco</a:t>
            </a:r>
            <a:r>
              <a:rPr lang="en-US" dirty="0"/>
              <a:t> </a:t>
            </a:r>
            <a:r>
              <a:rPr lang="en-US" dirty="0" err="1"/>
              <a:t>sarà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la </a:t>
            </a:r>
            <a:r>
              <a:rPr lang="en-US" dirty="0" err="1"/>
              <a:t>risoluzione</a:t>
            </a:r>
            <a:r>
              <a:rPr lang="en-US" dirty="0"/>
              <a:t> </a:t>
            </a:r>
            <a:r>
              <a:rPr lang="en-US" dirty="0" err="1"/>
              <a:t>gardenese</a:t>
            </a:r>
            <a:r>
              <a:rPr lang="en-US" dirty="0"/>
              <a:t> di </a:t>
            </a:r>
            <a:r>
              <a:rPr lang="en-US" i="1" dirty="0" err="1"/>
              <a:t>ɲ</a:t>
            </a:r>
            <a:r>
              <a:rPr lang="en-US" dirty="0"/>
              <a:t> in </a:t>
            </a:r>
            <a:r>
              <a:rPr lang="en-US" i="1" dirty="0" err="1"/>
              <a:t>nj</a:t>
            </a:r>
            <a:r>
              <a:rPr lang="en-US" dirty="0"/>
              <a:t>, </a:t>
            </a:r>
            <a:r>
              <a:rPr lang="en-US" dirty="0" err="1"/>
              <a:t>risp</a:t>
            </a:r>
            <a:r>
              <a:rPr lang="en-US" dirty="0"/>
              <a:t>. </a:t>
            </a:r>
            <a:r>
              <a:rPr lang="en-US" i="1" dirty="0"/>
              <a:t>-</a:t>
            </a:r>
            <a:r>
              <a:rPr lang="en-US" i="1" dirty="0" err="1"/>
              <a:t>ni</a:t>
            </a:r>
            <a:r>
              <a:rPr lang="en-US" dirty="0"/>
              <a:t> in </a:t>
            </a:r>
            <a:r>
              <a:rPr lang="en-US" dirty="0" err="1"/>
              <a:t>posizione</a:t>
            </a:r>
            <a:r>
              <a:rPr lang="en-US" dirty="0"/>
              <a:t> finale: </a:t>
            </a:r>
            <a:r>
              <a:rPr lang="en-US" dirty="0">
                <a:solidFill>
                  <a:srgbClr val="FF0000"/>
                </a:solidFill>
              </a:rPr>
              <a:t>[ˈ</a:t>
            </a:r>
            <a:r>
              <a:rPr lang="en-US" dirty="0" err="1">
                <a:solidFill>
                  <a:srgbClr val="FF0000"/>
                </a:solidFill>
              </a:rPr>
              <a:t>lænja</a:t>
            </a:r>
            <a:r>
              <a:rPr lang="en-US" dirty="0">
                <a:solidFill>
                  <a:srgbClr val="FF0000"/>
                </a:solidFill>
              </a:rPr>
              <a:t>] ‘</a:t>
            </a:r>
            <a:r>
              <a:rPr lang="en-US" dirty="0" err="1">
                <a:solidFill>
                  <a:srgbClr val="FF0000"/>
                </a:solidFill>
              </a:rPr>
              <a:t>legna</a:t>
            </a:r>
            <a:r>
              <a:rPr lang="en-US" dirty="0">
                <a:solidFill>
                  <a:srgbClr val="FF0000"/>
                </a:solidFill>
              </a:rPr>
              <a:t>’, [</a:t>
            </a:r>
            <a:r>
              <a:rPr lang="en-US" dirty="0" err="1">
                <a:solidFill>
                  <a:srgbClr val="FF0000"/>
                </a:solidFill>
              </a:rPr>
              <a:t>aˈrani</a:t>
            </a:r>
            <a:r>
              <a:rPr lang="en-US" dirty="0">
                <a:solidFill>
                  <a:srgbClr val="FF0000"/>
                </a:solidFill>
              </a:rPr>
              <a:t>] ‘</a:t>
            </a:r>
            <a:r>
              <a:rPr lang="en-US" dirty="0" err="1">
                <a:solidFill>
                  <a:srgbClr val="FF0000"/>
                </a:solidFill>
              </a:rPr>
              <a:t>ragno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4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</a:t>
            </a:r>
            <a:r>
              <a:rPr lang="en-US" dirty="0" err="1"/>
              <a:t>Morfologia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01202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marebbano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badiotto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gardenese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cap="small" dirty="0" err="1">
                          <a:effectLst/>
                          <a:latin typeface="Times New Roman"/>
                          <a:ea typeface="Times New Roman"/>
                        </a:rPr>
                        <a:t>livinallese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sg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i / 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i / 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- / 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- / jo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sg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te / 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tə</a:t>
                      </a:r>
                      <a:r>
                        <a:rPr lang="en-US" sz="12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(</a:t>
                      </a:r>
                      <a:r>
                        <a:rPr lang="en-US" sz="12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tə</a:t>
                      </a:r>
                      <a:r>
                        <a:rPr lang="en-US" sz="12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tə</a:t>
                      </a:r>
                      <a:r>
                        <a:rPr lang="en-US" sz="12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-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te / to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sg.m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al / (e)l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al / (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)l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l / (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)l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l / lo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sg.f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ara / (e)ra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ala / (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)la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la / (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)la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la / la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pl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i / ze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(i) / z(e)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- / 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- / zo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pl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i /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(i) / (e)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- / -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- / 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pl.m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aj / 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aj / 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i / 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i / li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200" cap="small">
                          <a:effectLst/>
                          <a:latin typeface="Times New Roman"/>
                          <a:ea typeface="Times New Roman"/>
                        </a:rPr>
                        <a:t>pl.f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ares / (e)res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al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s / (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)l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l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s / (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)l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ə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US" sz="1200" i="1" dirty="0">
                          <a:effectLst/>
                          <a:latin typeface="Times New Roman"/>
                          <a:ea typeface="Times New Roman"/>
                        </a:rPr>
                        <a:t>le / le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29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3143</Words>
  <Application>Microsoft Office PowerPoint</Application>
  <PresentationFormat>Presentazione su schermo (4:3)</PresentationFormat>
  <Paragraphs>254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6" baseType="lpstr">
      <vt:lpstr>Office Theme</vt:lpstr>
      <vt:lpstr>I germanismi nel ladino  dell’Alto Adige </vt:lpstr>
      <vt:lpstr>Presentazione standard di PowerPoint</vt:lpstr>
      <vt:lpstr>Presentazione standard di PowerPoint</vt:lpstr>
      <vt:lpstr>2. Fonetica e fonologia </vt:lpstr>
      <vt:lpstr>2. Fonetica e fonologia </vt:lpstr>
      <vt:lpstr>2. Fonetica e fonologia</vt:lpstr>
      <vt:lpstr>2. Fonetica e fonologia</vt:lpstr>
      <vt:lpstr>2. Fonetica e fonologia</vt:lpstr>
      <vt:lpstr>3. Morfologia </vt:lpstr>
      <vt:lpstr>3. Morfologia</vt:lpstr>
      <vt:lpstr>4. Sintassi </vt:lpstr>
      <vt:lpstr>4. Sintassi </vt:lpstr>
      <vt:lpstr>4. Sintassi </vt:lpstr>
      <vt:lpstr>4. Sintassi</vt:lpstr>
      <vt:lpstr>4. Sintassi</vt:lpstr>
      <vt:lpstr>4. Sintassi</vt:lpstr>
      <vt:lpstr>4. Sintassi</vt:lpstr>
      <vt:lpstr>4. Sintassi</vt:lpstr>
      <vt:lpstr>4. Sintassi</vt:lpstr>
      <vt:lpstr>4. Sintassi</vt:lpstr>
      <vt:lpstr>4. Sintassi</vt:lpstr>
      <vt:lpstr>4. Sintassi</vt:lpstr>
      <vt:lpstr>4. Sintassi</vt:lpstr>
      <vt:lpstr>4. Sintassi</vt:lpstr>
      <vt:lpstr>4. Sintassi</vt:lpstr>
      <vt:lpstr>4. Sintassi</vt:lpstr>
      <vt:lpstr>4. Sintassi</vt:lpstr>
      <vt:lpstr>4. Sintassi</vt:lpstr>
      <vt:lpstr>5. Lessico </vt:lpstr>
      <vt:lpstr>5. Lessico</vt:lpstr>
      <vt:lpstr>5. Lessico</vt:lpstr>
      <vt:lpstr>5. Lessico</vt:lpstr>
      <vt:lpstr>5. Lessico</vt:lpstr>
      <vt:lpstr>5. Lessico</vt:lpstr>
      <vt:lpstr>5. Lessico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germanismi nel ladino  dell’Alto Adige </dc:title>
  <dc:creator>.</dc:creator>
  <cp:lastModifiedBy>Salvi, Giampaolo</cp:lastModifiedBy>
  <cp:revision>48</cp:revision>
  <dcterms:created xsi:type="dcterms:W3CDTF">2017-03-05T10:26:16Z</dcterms:created>
  <dcterms:modified xsi:type="dcterms:W3CDTF">2017-03-16T10:05:09Z</dcterms:modified>
</cp:coreProperties>
</file>