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9" r:id="rId11"/>
    <p:sldId id="268" r:id="rId12"/>
    <p:sldId id="270" r:id="rId13"/>
    <p:sldId id="271" r:id="rId14"/>
    <p:sldId id="264" r:id="rId15"/>
    <p:sldId id="265" r:id="rId16"/>
    <p:sldId id="266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08" r:id="rId35"/>
    <p:sldId id="305" r:id="rId36"/>
    <p:sldId id="306" r:id="rId37"/>
    <p:sldId id="307" r:id="rId38"/>
    <p:sldId id="309" r:id="rId39"/>
    <p:sldId id="289" r:id="rId40"/>
    <p:sldId id="297" r:id="rId41"/>
    <p:sldId id="296" r:id="rId42"/>
    <p:sldId id="300" r:id="rId43"/>
    <p:sldId id="298" r:id="rId44"/>
    <p:sldId id="290" r:id="rId45"/>
    <p:sldId id="291" r:id="rId46"/>
    <p:sldId id="292" r:id="rId47"/>
    <p:sldId id="293" r:id="rId48"/>
    <p:sldId id="294" r:id="rId49"/>
    <p:sldId id="295" r:id="rId50"/>
    <p:sldId id="299" r:id="rId51"/>
    <p:sldId id="301" r:id="rId52"/>
    <p:sldId id="302" r:id="rId53"/>
    <p:sldId id="303" r:id="rId54"/>
    <p:sldId id="304" r:id="rId5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6" autoAdjust="0"/>
    <p:restoredTop sz="94660"/>
  </p:normalViewPr>
  <p:slideViewPr>
    <p:cSldViewPr>
      <p:cViewPr varScale="1">
        <p:scale>
          <a:sx n="68" d="100"/>
          <a:sy n="68" d="100"/>
        </p:scale>
        <p:origin x="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7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72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7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56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67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90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6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14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28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821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7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3781D-C59F-4E68-B756-A8EC2FDA7587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3014A-7FE1-4740-A255-7A9E77F2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59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441240"/>
            <a:ext cx="8640960" cy="59400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3500" dirty="0" smtClean="0"/>
              <a:t>Università degli Studi di Udine</a:t>
            </a:r>
          </a:p>
          <a:p>
            <a:pPr algn="ctr"/>
            <a:r>
              <a:rPr lang="it-IT" sz="3500" dirty="0" smtClean="0"/>
              <a:t>Centro Internazionale sul Plurilinguismo</a:t>
            </a:r>
          </a:p>
          <a:p>
            <a:pPr algn="ctr"/>
            <a:endParaRPr lang="it-IT" sz="4000" dirty="0"/>
          </a:p>
          <a:p>
            <a:pPr algn="ctr"/>
            <a:r>
              <a:rPr lang="it-IT" sz="5500" b="1" dirty="0" smtClean="0"/>
              <a:t>I composti nominali</a:t>
            </a:r>
          </a:p>
          <a:p>
            <a:pPr algn="ctr"/>
            <a:r>
              <a:rPr lang="it-IT" sz="5500" b="1" dirty="0" smtClean="0"/>
              <a:t>tra lingue antiche e moderne</a:t>
            </a:r>
          </a:p>
          <a:p>
            <a:pPr algn="ctr"/>
            <a:endParaRPr lang="it-IT" sz="4000" dirty="0"/>
          </a:p>
          <a:p>
            <a:pPr algn="ctr"/>
            <a:r>
              <a:rPr lang="it-IT" sz="4000" dirty="0" smtClean="0"/>
              <a:t>Dott. Alessandro RE</a:t>
            </a:r>
          </a:p>
          <a:p>
            <a:pPr algn="ctr"/>
            <a:endParaRPr lang="it-IT" sz="4000" dirty="0"/>
          </a:p>
          <a:p>
            <a:pPr algn="ctr"/>
            <a:r>
              <a:rPr lang="it-IT" sz="3000" dirty="0" smtClean="0"/>
              <a:t>Udine, 10 novembre 2016</a:t>
            </a:r>
          </a:p>
        </p:txBody>
      </p:sp>
    </p:spTree>
    <p:extLst>
      <p:ext uri="{BB962C8B-B14F-4D97-AF65-F5344CB8AC3E}">
        <p14:creationId xmlns:p14="http://schemas.microsoft.com/office/powerpoint/2010/main" val="3066500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70337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CARISIO (IV sec. d.C.)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132856"/>
            <a:ext cx="86423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altLang="it-IT" sz="2000" dirty="0"/>
              <a:t>Sorprende la </a:t>
            </a:r>
            <a:r>
              <a:rPr lang="it-IT" altLang="it-IT" sz="2000" b="1" dirty="0" smtClean="0"/>
              <a:t>quasi perfetta </a:t>
            </a:r>
            <a:r>
              <a:rPr lang="it-IT" altLang="it-IT" sz="2000" b="1" dirty="0"/>
              <a:t>corrispondenza contenutistica</a:t>
            </a:r>
            <a:r>
              <a:rPr lang="it-IT" altLang="it-IT" sz="2000" dirty="0"/>
              <a:t> </a:t>
            </a:r>
            <a:endParaRPr lang="it-IT" altLang="it-IT" sz="2000" dirty="0" smtClean="0"/>
          </a:p>
          <a:p>
            <a:r>
              <a:rPr lang="it-IT" altLang="it-IT" sz="2000" dirty="0" smtClean="0"/>
              <a:t>tra </a:t>
            </a:r>
            <a:r>
              <a:rPr lang="it-IT" altLang="it-IT" sz="2000" dirty="0"/>
              <a:t>questo brano </a:t>
            </a:r>
            <a:r>
              <a:rPr lang="it-IT" altLang="it-IT" sz="2000" dirty="0" smtClean="0"/>
              <a:t>e </a:t>
            </a:r>
            <a:r>
              <a:rPr lang="it-IT" altLang="it-IT" sz="2000" dirty="0"/>
              <a:t>quello dell’</a:t>
            </a:r>
            <a:r>
              <a:rPr lang="it-IT" altLang="it-IT" sz="2000" i="1" dirty="0"/>
              <a:t>Ars grammatica</a:t>
            </a:r>
            <a:r>
              <a:rPr lang="it-IT" altLang="it-IT" sz="2000" dirty="0"/>
              <a:t> di Dionisio Trace.</a:t>
            </a:r>
          </a:p>
          <a:p>
            <a:pPr>
              <a:spcBef>
                <a:spcPts val="1200"/>
              </a:spcBef>
            </a:pPr>
            <a:endParaRPr lang="it-IT" altLang="it-IT" sz="2000" dirty="0"/>
          </a:p>
          <a:p>
            <a:pPr algn="ctr"/>
            <a:r>
              <a:rPr lang="it-IT" altLang="it-IT" sz="2000" b="1" dirty="0"/>
              <a:t>Sinossi tra la “fonte” greca e la “traduzione” latina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3738225"/>
            <a:ext cx="4249738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it-IT" dirty="0" err="1"/>
              <a:t>σχήμ</a:t>
            </a:r>
            <a:r>
              <a:rPr lang="it-IT" altLang="it-IT" dirty="0"/>
              <a:t>ατα δὲ ὀνομάτων ἐστὶ τρία· </a:t>
            </a:r>
            <a:endParaRPr lang="it-IT" altLang="it-IT" dirty="0" smtClean="0"/>
          </a:p>
          <a:p>
            <a:pPr algn="ctr"/>
            <a:r>
              <a:rPr lang="it-IT" altLang="it-IT" dirty="0" smtClean="0"/>
              <a:t>ἁπ</a:t>
            </a:r>
            <a:r>
              <a:rPr lang="it-IT" altLang="it-IT" dirty="0" err="1" smtClean="0"/>
              <a:t>λοῦν</a:t>
            </a:r>
            <a:r>
              <a:rPr lang="it-IT" altLang="it-IT" dirty="0"/>
              <a:t>, σύνθετον, παρασύνθετον. </a:t>
            </a:r>
          </a:p>
          <a:p>
            <a:pPr algn="ctr">
              <a:spcBef>
                <a:spcPts val="1200"/>
              </a:spcBef>
            </a:pPr>
            <a:r>
              <a:rPr lang="it-IT" altLang="it-IT" b="1" dirty="0"/>
              <a:t>Tre tipologie di nomi (</a:t>
            </a:r>
            <a:r>
              <a:rPr lang="it-IT" altLang="it-IT" b="1" dirty="0" err="1"/>
              <a:t>σχήμ</a:t>
            </a:r>
            <a:r>
              <a:rPr lang="it-IT" altLang="it-IT" b="1" dirty="0"/>
              <a:t>ατα)</a:t>
            </a:r>
          </a:p>
          <a:p>
            <a:pPr algn="ctr">
              <a:spcBef>
                <a:spcPts val="600"/>
              </a:spcBef>
            </a:pPr>
            <a:r>
              <a:rPr lang="it-IT" altLang="it-IT" dirty="0"/>
              <a:t>ἁπ</a:t>
            </a:r>
            <a:r>
              <a:rPr lang="it-IT" altLang="it-IT" dirty="0" err="1"/>
              <a:t>λοῦν</a:t>
            </a:r>
            <a:endParaRPr lang="it-IT" altLang="it-IT" dirty="0"/>
          </a:p>
          <a:p>
            <a:pPr algn="ctr">
              <a:spcBef>
                <a:spcPts val="600"/>
              </a:spcBef>
            </a:pPr>
            <a:r>
              <a:rPr lang="it-IT" altLang="it-IT" dirty="0" err="1"/>
              <a:t>σύνθετον</a:t>
            </a:r>
            <a:endParaRPr lang="it-IT" altLang="it-IT" dirty="0"/>
          </a:p>
          <a:p>
            <a:pPr algn="ctr">
              <a:spcBef>
                <a:spcPts val="600"/>
              </a:spcBef>
            </a:pPr>
            <a:r>
              <a:rPr lang="it-IT" altLang="it-IT" dirty="0"/>
              <a:t>παρα</a:t>
            </a:r>
            <a:r>
              <a:rPr lang="it-IT" altLang="it-IT" dirty="0" err="1"/>
              <a:t>σύνθετον</a:t>
            </a:r>
            <a:endParaRPr lang="it-IT" altLang="it-IT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43438" y="3738225"/>
            <a:ext cx="4249737" cy="2139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it-IT" i="1" dirty="0"/>
              <a:t>Figura in </a:t>
            </a:r>
            <a:r>
              <a:rPr lang="it-IT" altLang="it-IT" i="1" dirty="0" err="1"/>
              <a:t>nominibus</a:t>
            </a:r>
            <a:r>
              <a:rPr lang="it-IT" altLang="it-IT" i="1" dirty="0"/>
              <a:t> </a:t>
            </a:r>
            <a:endParaRPr lang="it-IT" altLang="it-IT" i="1" dirty="0" smtClean="0"/>
          </a:p>
          <a:p>
            <a:pPr algn="ctr"/>
            <a:r>
              <a:rPr lang="it-IT" altLang="it-IT" i="1" dirty="0" smtClean="0"/>
              <a:t>aut </a:t>
            </a:r>
            <a:r>
              <a:rPr lang="it-IT" altLang="it-IT" i="1" dirty="0"/>
              <a:t>simplex est, </a:t>
            </a:r>
            <a:r>
              <a:rPr lang="it-IT" altLang="it-IT" dirty="0"/>
              <a:t>[…] </a:t>
            </a:r>
            <a:r>
              <a:rPr lang="it-IT" altLang="it-IT" i="1" dirty="0"/>
              <a:t>aut composita.</a:t>
            </a:r>
          </a:p>
          <a:p>
            <a:pPr algn="ctr">
              <a:spcBef>
                <a:spcPts val="1200"/>
              </a:spcBef>
            </a:pPr>
            <a:r>
              <a:rPr lang="it-IT" altLang="it-IT" b="1" dirty="0"/>
              <a:t>Due tipologie di nomi (</a:t>
            </a:r>
            <a:r>
              <a:rPr lang="it-IT" altLang="it-IT" b="1" i="1" dirty="0" err="1"/>
              <a:t>figurae</a:t>
            </a:r>
            <a:r>
              <a:rPr lang="it-IT" altLang="it-IT" b="1" dirty="0"/>
              <a:t>)</a:t>
            </a:r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simplex</a:t>
            </a:r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composita</a:t>
            </a:r>
          </a:p>
          <a:p>
            <a:pPr algn="ctr">
              <a:spcBef>
                <a:spcPts val="600"/>
              </a:spcBef>
            </a:pPr>
            <a:r>
              <a:rPr lang="it-IT" altLang="it-IT" dirty="0"/>
              <a:t>-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50825" y="6228020"/>
            <a:ext cx="8641655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000" dirty="0" smtClean="0"/>
              <a:t>In Carisio </a:t>
            </a:r>
            <a:r>
              <a:rPr lang="it-IT" sz="2000" b="1" dirty="0" smtClean="0"/>
              <a:t>manca ogni riferimento al concetto di </a:t>
            </a:r>
            <a:r>
              <a:rPr lang="el-GR" sz="2000" b="1" dirty="0" smtClean="0"/>
              <a:t>παρασύνθετον</a:t>
            </a:r>
            <a:r>
              <a:rPr lang="it-IT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17009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512" y="2276872"/>
            <a:ext cx="4321051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it-IT" altLang="it-IT" b="1" dirty="0"/>
              <a:t>Quattro tipologie di composti nominali</a:t>
            </a:r>
            <a:r>
              <a:rPr lang="it-IT" altLang="it-IT" dirty="0"/>
              <a:t> (</a:t>
            </a:r>
            <a:r>
              <a:rPr lang="el-GR" altLang="it-IT" dirty="0"/>
              <a:t>διαφοραί</a:t>
            </a:r>
            <a:r>
              <a:rPr lang="it-IT" altLang="it-IT" dirty="0"/>
              <a:t>)</a:t>
            </a:r>
          </a:p>
          <a:p>
            <a:pPr algn="ctr">
              <a:spcBef>
                <a:spcPts val="1200"/>
              </a:spcBef>
            </a:pPr>
            <a:r>
              <a:rPr lang="el-GR" altLang="it-IT" dirty="0"/>
              <a:t>τῶν δὲ συνθέτων διαφοραί εἰσι τέσσαρες</a:t>
            </a:r>
            <a:r>
              <a:rPr lang="it-IT" altLang="it-IT" dirty="0"/>
              <a:t>·</a:t>
            </a:r>
          </a:p>
          <a:p>
            <a:pPr algn="ctr">
              <a:spcBef>
                <a:spcPts val="600"/>
              </a:spcBef>
            </a:pP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dirty="0" err="1"/>
              <a:t>δύο</a:t>
            </a:r>
            <a:r>
              <a:rPr lang="it-IT" altLang="it-IT" dirty="0"/>
              <a:t> </a:t>
            </a:r>
            <a:r>
              <a:rPr lang="it-IT" altLang="it-IT" dirty="0" err="1"/>
              <a:t>τελείων</a:t>
            </a:r>
            <a:endParaRPr lang="it-IT" altLang="it-IT" dirty="0"/>
          </a:p>
          <a:p>
            <a:pPr algn="ctr">
              <a:spcBef>
                <a:spcPts val="600"/>
              </a:spcBef>
            </a:pP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dirty="0" err="1"/>
              <a:t>δύο</a:t>
            </a:r>
            <a:r>
              <a:rPr lang="it-IT" altLang="it-IT" dirty="0"/>
              <a:t> ἀπ</a:t>
            </a:r>
            <a:r>
              <a:rPr lang="it-IT" altLang="it-IT" dirty="0" err="1"/>
              <a:t>ολει</a:t>
            </a:r>
            <a:r>
              <a:rPr lang="it-IT" altLang="it-IT" dirty="0"/>
              <a:t>πόντων</a:t>
            </a:r>
          </a:p>
          <a:p>
            <a:pPr algn="ctr">
              <a:spcBef>
                <a:spcPts val="600"/>
              </a:spcBef>
            </a:pPr>
            <a:r>
              <a:rPr lang="it-IT" altLang="it-IT" dirty="0" err="1"/>
              <a:t>ἐξ</a:t>
            </a:r>
            <a:r>
              <a:rPr lang="it-IT" altLang="it-IT" dirty="0"/>
              <a:t> ἀπ</a:t>
            </a:r>
            <a:r>
              <a:rPr lang="it-IT" altLang="it-IT" dirty="0" err="1"/>
              <a:t>ολεί</a:t>
            </a:r>
            <a:r>
              <a:rPr lang="it-IT" altLang="it-IT" dirty="0"/>
              <a:t>ποντος καὶ τελείου</a:t>
            </a:r>
          </a:p>
          <a:p>
            <a:pPr algn="ctr">
              <a:spcBef>
                <a:spcPts val="600"/>
              </a:spcBef>
            </a:pP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dirty="0" err="1"/>
              <a:t>τελείου</a:t>
            </a:r>
            <a:r>
              <a:rPr lang="it-IT" altLang="it-IT" dirty="0"/>
              <a:t> καὶ ἀπ</a:t>
            </a:r>
            <a:r>
              <a:rPr lang="it-IT" altLang="it-IT" dirty="0" err="1"/>
              <a:t>ολεί</a:t>
            </a:r>
            <a:r>
              <a:rPr lang="it-IT" altLang="it-IT" dirty="0"/>
              <a:t>ποντος</a:t>
            </a:r>
          </a:p>
          <a:p>
            <a:pPr algn="ctr">
              <a:spcBef>
                <a:spcPts val="600"/>
              </a:spcBef>
            </a:pPr>
            <a:r>
              <a:rPr lang="it-IT" altLang="it-IT" dirty="0"/>
              <a:t>-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43438" y="2276872"/>
            <a:ext cx="4321050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it-IT" altLang="it-IT" b="1" dirty="0"/>
              <a:t>Cinque tipologie di composti nominali</a:t>
            </a:r>
            <a:r>
              <a:rPr lang="it-IT" altLang="it-IT" dirty="0"/>
              <a:t> (</a:t>
            </a:r>
            <a:r>
              <a:rPr lang="it-IT" altLang="it-IT" i="1" dirty="0"/>
              <a:t>modi</a:t>
            </a:r>
            <a:r>
              <a:rPr lang="it-IT" altLang="it-IT" dirty="0"/>
              <a:t>)</a:t>
            </a:r>
          </a:p>
          <a:p>
            <a:pPr algn="ctr">
              <a:spcBef>
                <a:spcPts val="1200"/>
              </a:spcBef>
            </a:pPr>
            <a:r>
              <a:rPr lang="it-IT" altLang="it-IT" i="1" dirty="0" err="1"/>
              <a:t>Conponuntur</a:t>
            </a:r>
            <a:r>
              <a:rPr lang="it-IT" altLang="it-IT" i="1" dirty="0"/>
              <a:t> </a:t>
            </a:r>
            <a:r>
              <a:rPr lang="it-IT" altLang="it-IT" i="1" dirty="0" err="1"/>
              <a:t>autem</a:t>
            </a:r>
            <a:r>
              <a:rPr lang="it-IT" altLang="it-IT" i="1" dirty="0"/>
              <a:t> nomina </a:t>
            </a:r>
            <a:r>
              <a:rPr lang="it-IT" altLang="it-IT" i="1" dirty="0" err="1"/>
              <a:t>modis</a:t>
            </a:r>
            <a:r>
              <a:rPr lang="it-IT" altLang="it-IT" i="1" dirty="0"/>
              <a:t> </a:t>
            </a:r>
            <a:r>
              <a:rPr lang="it-IT" altLang="it-IT" i="1" dirty="0" err="1"/>
              <a:t>quattuor</a:t>
            </a:r>
            <a:r>
              <a:rPr lang="it-IT" altLang="it-IT" i="1" dirty="0"/>
              <a:t>, </a:t>
            </a:r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ex </a:t>
            </a:r>
            <a:r>
              <a:rPr lang="it-IT" altLang="it-IT" i="1" dirty="0" err="1"/>
              <a:t>duobus</a:t>
            </a:r>
            <a:r>
              <a:rPr lang="it-IT" altLang="it-IT" i="1" dirty="0"/>
              <a:t> </a:t>
            </a:r>
            <a:r>
              <a:rPr lang="it-IT" altLang="it-IT" i="1" dirty="0" err="1"/>
              <a:t>integris</a:t>
            </a:r>
            <a:endParaRPr lang="it-IT" altLang="it-IT" i="1" dirty="0"/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ex </a:t>
            </a:r>
            <a:r>
              <a:rPr lang="it-IT" altLang="it-IT" i="1" dirty="0" err="1"/>
              <a:t>duobus</a:t>
            </a:r>
            <a:r>
              <a:rPr lang="it-IT" altLang="it-IT" i="1" dirty="0"/>
              <a:t> </a:t>
            </a:r>
            <a:r>
              <a:rPr lang="it-IT" altLang="it-IT" i="1" dirty="0" err="1"/>
              <a:t>corruptis</a:t>
            </a:r>
            <a:endParaRPr lang="it-IT" altLang="it-IT" i="1" dirty="0"/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ex integro et </a:t>
            </a:r>
            <a:r>
              <a:rPr lang="it-IT" altLang="it-IT" i="1" dirty="0" err="1"/>
              <a:t>corrupto</a:t>
            </a:r>
            <a:endParaRPr lang="it-IT" altLang="it-IT" i="1" dirty="0"/>
          </a:p>
          <a:p>
            <a:pPr algn="ctr">
              <a:spcBef>
                <a:spcPts val="600"/>
              </a:spcBef>
            </a:pPr>
            <a:r>
              <a:rPr lang="it-IT" altLang="it-IT" i="1" dirty="0"/>
              <a:t>ex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</a:t>
            </a:r>
          </a:p>
          <a:p>
            <a:pPr algn="ctr">
              <a:spcBef>
                <a:spcPts val="600"/>
              </a:spcBef>
            </a:pPr>
            <a:r>
              <a:rPr lang="it-IT" altLang="it-IT" i="1" dirty="0" err="1"/>
              <a:t>aliquando</a:t>
            </a:r>
            <a:r>
              <a:rPr lang="it-IT" altLang="it-IT" i="1" dirty="0"/>
              <a:t> ex </a:t>
            </a:r>
            <a:r>
              <a:rPr lang="it-IT" altLang="it-IT" i="1" dirty="0" err="1"/>
              <a:t>compluribus</a:t>
            </a:r>
            <a:endParaRPr lang="it-IT" altLang="it-IT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670337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CARISIO (IV sec. d.C.)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5589240"/>
            <a:ext cx="86409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000" dirty="0" smtClean="0"/>
              <a:t>Rispetto al modello greco, viene </a:t>
            </a:r>
            <a:r>
              <a:rPr lang="it-IT" sz="2000" b="1" dirty="0" smtClean="0"/>
              <a:t>ripresa da </a:t>
            </a:r>
            <a:r>
              <a:rPr lang="it-IT" sz="2000" b="1" dirty="0" err="1" smtClean="0"/>
              <a:t>Quintiliano</a:t>
            </a:r>
            <a:r>
              <a:rPr lang="it-IT" sz="2000" b="1" dirty="0" smtClean="0"/>
              <a:t> </a:t>
            </a:r>
            <a:r>
              <a:rPr lang="it-IT" sz="2000" dirty="0" smtClean="0"/>
              <a:t>l’osservazione </a:t>
            </a:r>
          </a:p>
          <a:p>
            <a:r>
              <a:rPr lang="it-IT" sz="2000" dirty="0" smtClean="0"/>
              <a:t>che esistono</a:t>
            </a:r>
            <a:r>
              <a:rPr lang="it-IT" sz="2000" b="1" dirty="0" smtClean="0"/>
              <a:t> composti nominali con più di due membri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783732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DIOMEDE (IV sec. d.C.)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1520" y="2456602"/>
            <a:ext cx="864235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 smtClean="0"/>
              <a:t>Nei suoi </a:t>
            </a:r>
            <a:r>
              <a:rPr lang="it-IT" altLang="it-IT" sz="2000" b="1" i="1" dirty="0" smtClean="0"/>
              <a:t>De </a:t>
            </a:r>
            <a:r>
              <a:rPr lang="it-IT" altLang="it-IT" sz="2000" b="1" i="1" dirty="0" err="1"/>
              <a:t>oratione</a:t>
            </a:r>
            <a:r>
              <a:rPr lang="it-IT" altLang="it-IT" sz="2000" b="1" i="1" dirty="0"/>
              <a:t> et </a:t>
            </a:r>
            <a:r>
              <a:rPr lang="it-IT" altLang="it-IT" sz="2000" b="1" i="1" dirty="0" err="1"/>
              <a:t>partibus</a:t>
            </a:r>
            <a:r>
              <a:rPr lang="it-IT" altLang="it-IT" sz="2000" b="1" i="1" dirty="0"/>
              <a:t> </a:t>
            </a:r>
            <a:r>
              <a:rPr lang="it-IT" altLang="it-IT" sz="2000" b="1" i="1" dirty="0" err="1"/>
              <a:t>orationis</a:t>
            </a:r>
            <a:r>
              <a:rPr lang="it-IT" altLang="it-IT" sz="2000" b="1" i="1" dirty="0"/>
              <a:t> et vario genere </a:t>
            </a:r>
            <a:r>
              <a:rPr lang="it-IT" altLang="it-IT" sz="2000" b="1" i="1" dirty="0" err="1"/>
              <a:t>metrorum</a:t>
            </a:r>
            <a:r>
              <a:rPr lang="it-IT" altLang="it-IT" sz="2000" b="1" i="1" dirty="0"/>
              <a:t> libri </a:t>
            </a:r>
            <a:r>
              <a:rPr lang="it-IT" altLang="it-IT" sz="2000" b="1" i="1" dirty="0" smtClean="0"/>
              <a:t>III</a:t>
            </a:r>
            <a:r>
              <a:rPr lang="it-IT" altLang="it-IT" sz="2000" dirty="0" smtClean="0"/>
              <a:t>,</a:t>
            </a:r>
            <a:endParaRPr lang="it-IT" altLang="it-IT" sz="2000" dirty="0"/>
          </a:p>
          <a:p>
            <a:pPr algn="just"/>
            <a:r>
              <a:rPr lang="it-IT" altLang="it-IT" sz="2000" dirty="0" smtClean="0"/>
              <a:t>la </a:t>
            </a:r>
            <a:r>
              <a:rPr lang="it-IT" altLang="it-IT" sz="2000" b="1" dirty="0"/>
              <a:t>composizione</a:t>
            </a:r>
            <a:r>
              <a:rPr lang="it-IT" altLang="it-IT" sz="2000" dirty="0"/>
              <a:t> è trattata all’interno delle </a:t>
            </a:r>
            <a:r>
              <a:rPr lang="it-IT" altLang="it-IT" sz="2000" b="1" dirty="0"/>
              <a:t>caratteristiche del </a:t>
            </a:r>
            <a:r>
              <a:rPr lang="it-IT" altLang="it-IT" sz="2000" b="1" dirty="0" smtClean="0"/>
              <a:t>nome</a:t>
            </a:r>
            <a:r>
              <a:rPr lang="it-IT" altLang="it-IT" sz="2000" dirty="0" smtClean="0"/>
              <a:t>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b="1" i="1" dirty="0"/>
              <a:t>Figura</a:t>
            </a:r>
            <a:r>
              <a:rPr lang="it-IT" altLang="it-IT" i="1" dirty="0"/>
              <a:t> est </a:t>
            </a:r>
            <a:r>
              <a:rPr lang="it-IT" altLang="it-IT" i="1" dirty="0" err="1"/>
              <a:t>discrimen</a:t>
            </a:r>
            <a:r>
              <a:rPr lang="it-IT" altLang="it-IT" i="1" dirty="0"/>
              <a:t> </a:t>
            </a:r>
            <a:r>
              <a:rPr lang="it-IT" altLang="it-IT" i="1" dirty="0" err="1"/>
              <a:t>simplicium</a:t>
            </a:r>
            <a:r>
              <a:rPr lang="it-IT" altLang="it-IT" i="1" dirty="0"/>
              <a:t> </a:t>
            </a:r>
            <a:r>
              <a:rPr lang="it-IT" altLang="it-IT" i="1" dirty="0" err="1"/>
              <a:t>dictionum</a:t>
            </a:r>
            <a:r>
              <a:rPr lang="it-IT" altLang="it-IT" i="1" dirty="0"/>
              <a:t> et </a:t>
            </a:r>
            <a:r>
              <a:rPr lang="it-IT" altLang="it-IT" i="1" dirty="0" err="1"/>
              <a:t>conpositarum</a:t>
            </a:r>
            <a:r>
              <a:rPr lang="it-IT" altLang="it-IT" i="1" dirty="0"/>
              <a:t>. </a:t>
            </a:r>
          </a:p>
          <a:p>
            <a:pPr algn="just"/>
            <a:r>
              <a:rPr lang="it-IT" altLang="it-IT" i="1" dirty="0" err="1"/>
              <a:t>Figurae</a:t>
            </a:r>
            <a:r>
              <a:rPr lang="it-IT" altLang="it-IT" i="1" dirty="0"/>
              <a:t> </a:t>
            </a:r>
            <a:r>
              <a:rPr lang="it-IT" altLang="it-IT" i="1" dirty="0" err="1"/>
              <a:t>nominibus</a:t>
            </a:r>
            <a:r>
              <a:rPr lang="it-IT" altLang="it-IT" i="1" dirty="0"/>
              <a:t> </a:t>
            </a:r>
            <a:r>
              <a:rPr lang="it-IT" altLang="it-IT" i="1" dirty="0" err="1"/>
              <a:t>accidunt</a:t>
            </a:r>
            <a:r>
              <a:rPr lang="it-IT" altLang="it-IT" i="1" dirty="0"/>
              <a:t> </a:t>
            </a:r>
            <a:r>
              <a:rPr lang="it-IT" altLang="it-IT" i="1" dirty="0" err="1"/>
              <a:t>duae</a:t>
            </a:r>
            <a:r>
              <a:rPr lang="it-IT" altLang="it-IT" i="1" dirty="0"/>
              <a:t>, simplex et </a:t>
            </a:r>
            <a:r>
              <a:rPr lang="it-IT" altLang="it-IT" i="1" dirty="0" err="1"/>
              <a:t>conposita</a:t>
            </a:r>
            <a:r>
              <a:rPr lang="it-IT" altLang="it-IT" i="1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/>
              <a:t>simplex</a:t>
            </a:r>
            <a:r>
              <a:rPr lang="it-IT" altLang="it-IT" i="1" dirty="0"/>
              <a:t>, ut </a:t>
            </a:r>
            <a:r>
              <a:rPr lang="it-IT" altLang="it-IT" dirty="0" err="1"/>
              <a:t>doctus</a:t>
            </a:r>
            <a:r>
              <a:rPr lang="it-IT" altLang="it-IT" i="1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 err="1"/>
              <a:t>conposita</a:t>
            </a:r>
            <a:r>
              <a:rPr lang="it-IT" altLang="it-IT" i="1" dirty="0"/>
              <a:t>, ut </a:t>
            </a:r>
            <a:r>
              <a:rPr lang="it-IT" altLang="it-IT" dirty="0" err="1"/>
              <a:t>indoctus</a:t>
            </a:r>
            <a:r>
              <a:rPr lang="it-IT" altLang="it-IT" i="1" dirty="0"/>
              <a:t>. 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La </a:t>
            </a:r>
            <a:r>
              <a:rPr lang="it-IT" altLang="it-IT" b="1" dirty="0"/>
              <a:t>figura</a:t>
            </a:r>
            <a:r>
              <a:rPr lang="it-IT" altLang="it-IT" dirty="0"/>
              <a:t> è ciò che distingue i nomi semplici e quelli composti.</a:t>
            </a:r>
          </a:p>
          <a:p>
            <a:pPr algn="just"/>
            <a:r>
              <a:rPr lang="it-IT" altLang="it-IT" dirty="0"/>
              <a:t>Due sono le figure dei nomi, semplice e composta,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semplice</a:t>
            </a:r>
            <a:r>
              <a:rPr lang="it-IT" altLang="it-IT" dirty="0"/>
              <a:t>, come </a:t>
            </a:r>
            <a:r>
              <a:rPr lang="it-IT" altLang="it-IT" i="1" dirty="0" err="1"/>
              <a:t>doctus</a:t>
            </a:r>
            <a:r>
              <a:rPr lang="it-IT" altLang="it-IT" dirty="0"/>
              <a:t>,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composta</a:t>
            </a:r>
            <a:r>
              <a:rPr lang="it-IT" altLang="it-IT" dirty="0"/>
              <a:t>, come </a:t>
            </a:r>
            <a:r>
              <a:rPr lang="it-IT" altLang="it-IT" i="1" dirty="0" err="1" smtClean="0"/>
              <a:t>indoctus</a:t>
            </a:r>
            <a:r>
              <a:rPr lang="it-IT" altLang="it-IT" dirty="0" smtClean="0"/>
              <a:t>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872330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548680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DIOMEDE (IV sec. d.C.)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520" y="1796618"/>
            <a:ext cx="86423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i="1" dirty="0" err="1"/>
              <a:t>Conponuntur</a:t>
            </a:r>
            <a:r>
              <a:rPr lang="it-IT" altLang="it-IT" i="1" dirty="0"/>
              <a:t> </a:t>
            </a:r>
            <a:r>
              <a:rPr lang="it-IT" altLang="it-IT" i="1" dirty="0" err="1"/>
              <a:t>autem</a:t>
            </a:r>
            <a:r>
              <a:rPr lang="it-IT" altLang="it-IT" i="1" dirty="0"/>
              <a:t> nomina </a:t>
            </a:r>
            <a:r>
              <a:rPr lang="it-IT" altLang="it-IT" b="1" i="1" dirty="0" err="1"/>
              <a:t>modis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quattuor</a:t>
            </a:r>
            <a:r>
              <a:rPr lang="it-IT" altLang="it-IT" i="1" dirty="0"/>
              <a:t>,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duobus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integris</a:t>
            </a:r>
            <a:r>
              <a:rPr lang="it-IT" altLang="it-IT" i="1" dirty="0"/>
              <a:t>, ut </a:t>
            </a:r>
            <a:r>
              <a:rPr lang="it-IT" altLang="it-IT" dirty="0" err="1"/>
              <a:t>suburbanum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duobus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corruptis</a:t>
            </a:r>
            <a:r>
              <a:rPr lang="it-IT" altLang="it-IT" i="1" dirty="0"/>
              <a:t>, ut </a:t>
            </a:r>
            <a:r>
              <a:rPr lang="it-IT" altLang="it-IT" dirty="0" err="1"/>
              <a:t>opifex</a:t>
            </a:r>
            <a:r>
              <a:rPr lang="it-IT" altLang="it-IT" i="1" dirty="0"/>
              <a:t> </a:t>
            </a:r>
            <a:r>
              <a:rPr lang="it-IT" altLang="it-IT" dirty="0" err="1"/>
              <a:t>artifex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integro et </a:t>
            </a:r>
            <a:r>
              <a:rPr lang="it-IT" altLang="it-IT" b="1" i="1" dirty="0" err="1"/>
              <a:t>corrupto</a:t>
            </a:r>
            <a:r>
              <a:rPr lang="it-IT" altLang="it-IT" i="1" dirty="0"/>
              <a:t>, ut </a:t>
            </a:r>
            <a:r>
              <a:rPr lang="it-IT" altLang="it-IT" dirty="0" err="1"/>
              <a:t>ineptus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corrupto</a:t>
            </a:r>
            <a:r>
              <a:rPr lang="it-IT" altLang="it-IT" b="1" i="1" dirty="0"/>
              <a:t> et integro</a:t>
            </a:r>
            <a:r>
              <a:rPr lang="it-IT" altLang="it-IT" i="1" dirty="0"/>
              <a:t>, ut </a:t>
            </a:r>
            <a:r>
              <a:rPr lang="it-IT" altLang="it-IT" dirty="0" err="1"/>
              <a:t>armipotens</a:t>
            </a:r>
            <a:r>
              <a:rPr lang="it-IT" altLang="it-IT" i="1" dirty="0"/>
              <a:t>. </a:t>
            </a:r>
          </a:p>
          <a:p>
            <a:pPr algn="just"/>
            <a:r>
              <a:rPr lang="it-IT" altLang="it-IT" i="1" dirty="0" err="1"/>
              <a:t>Conponuntur</a:t>
            </a:r>
            <a:r>
              <a:rPr lang="it-IT" altLang="it-IT" i="1" dirty="0"/>
              <a:t> </a:t>
            </a:r>
            <a:r>
              <a:rPr lang="it-IT" altLang="it-IT" i="1" dirty="0" err="1"/>
              <a:t>etiam</a:t>
            </a:r>
            <a:r>
              <a:rPr lang="it-IT" altLang="it-IT" i="1" dirty="0"/>
              <a:t> </a:t>
            </a:r>
            <a:r>
              <a:rPr lang="it-IT" altLang="it-IT" b="1" i="1" dirty="0"/>
              <a:t>de </a:t>
            </a:r>
            <a:r>
              <a:rPr lang="it-IT" altLang="it-IT" b="1" i="1" dirty="0" err="1"/>
              <a:t>conpluribus</a:t>
            </a:r>
            <a:r>
              <a:rPr lang="it-IT" altLang="it-IT" i="1" dirty="0"/>
              <a:t>, </a:t>
            </a:r>
            <a:r>
              <a:rPr lang="it-IT" altLang="it-IT" i="1" dirty="0" err="1"/>
              <a:t>quae</a:t>
            </a:r>
            <a:r>
              <a:rPr lang="it-IT" altLang="it-IT" i="1" dirty="0"/>
              <a:t> </a:t>
            </a:r>
            <a:r>
              <a:rPr lang="it-IT" altLang="it-IT" dirty="0" err="1"/>
              <a:t>parasyntheta</a:t>
            </a:r>
            <a:r>
              <a:rPr lang="it-IT" altLang="it-IT" i="1" dirty="0"/>
              <a:t> </a:t>
            </a:r>
            <a:r>
              <a:rPr lang="it-IT" altLang="it-IT" i="1" dirty="0" err="1"/>
              <a:t>Graeci</a:t>
            </a:r>
            <a:r>
              <a:rPr lang="it-IT" altLang="it-IT" i="1" dirty="0"/>
              <a:t> </a:t>
            </a:r>
            <a:r>
              <a:rPr lang="it-IT" altLang="it-IT" i="1" dirty="0" err="1"/>
              <a:t>appellant</a:t>
            </a:r>
            <a:r>
              <a:rPr lang="it-IT" altLang="it-IT" i="1" dirty="0"/>
              <a:t>, ut </a:t>
            </a:r>
            <a:r>
              <a:rPr lang="it-IT" altLang="it-IT" dirty="0" err="1"/>
              <a:t>inexpugnabilis</a:t>
            </a:r>
            <a:r>
              <a:rPr lang="it-IT" altLang="it-IT" i="1" dirty="0"/>
              <a:t> </a:t>
            </a:r>
            <a:r>
              <a:rPr lang="it-IT" altLang="it-IT" dirty="0" err="1"/>
              <a:t>inperterritus</a:t>
            </a:r>
            <a:r>
              <a:rPr lang="it-IT" altLang="it-IT" i="1" dirty="0"/>
              <a:t> </a:t>
            </a:r>
            <a:r>
              <a:rPr lang="it-IT" altLang="it-IT" dirty="0" err="1"/>
              <a:t>inexplicabilis</a:t>
            </a:r>
            <a:r>
              <a:rPr lang="it-IT" altLang="it-IT" i="1" dirty="0"/>
              <a:t> </a:t>
            </a:r>
            <a:r>
              <a:rPr lang="it-IT" altLang="it-IT" dirty="0" err="1"/>
              <a:t>inremeabilis</a:t>
            </a:r>
            <a:r>
              <a:rPr lang="it-IT" altLang="it-IT" i="1" dirty="0"/>
              <a:t>.</a:t>
            </a:r>
            <a:r>
              <a:rPr lang="it-IT" altLang="it-IT" dirty="0"/>
              <a:t> 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I </a:t>
            </a:r>
            <a:r>
              <a:rPr lang="it-IT" altLang="it-IT" dirty="0"/>
              <a:t>nomi si compongono in </a:t>
            </a:r>
            <a:r>
              <a:rPr lang="it-IT" altLang="it-IT" b="1" dirty="0"/>
              <a:t>quattro modi</a:t>
            </a:r>
            <a:r>
              <a:rPr lang="it-IT" altLang="it-IT" dirty="0"/>
              <a:t>,</a:t>
            </a:r>
          </a:p>
          <a:p>
            <a:pPr algn="just"/>
            <a:r>
              <a:rPr lang="it-IT" altLang="it-IT" b="1" dirty="0"/>
              <a:t>da due nomi completi</a:t>
            </a:r>
            <a:r>
              <a:rPr lang="it-IT" altLang="it-IT" dirty="0"/>
              <a:t>, come </a:t>
            </a:r>
            <a:r>
              <a:rPr lang="it-IT" altLang="it-IT" i="1" dirty="0" err="1"/>
              <a:t>suburbanum</a:t>
            </a:r>
            <a:r>
              <a:rPr lang="it-IT" altLang="it-IT" dirty="0"/>
              <a:t>;</a:t>
            </a:r>
          </a:p>
          <a:p>
            <a:pPr algn="just"/>
            <a:r>
              <a:rPr lang="it-IT" altLang="it-IT" b="1" dirty="0"/>
              <a:t>da due nomi incompleti</a:t>
            </a:r>
            <a:r>
              <a:rPr lang="it-IT" altLang="it-IT" dirty="0"/>
              <a:t>, come </a:t>
            </a:r>
            <a:r>
              <a:rPr lang="it-IT" altLang="it-IT" i="1" dirty="0" err="1"/>
              <a:t>opifex</a:t>
            </a:r>
            <a:r>
              <a:rPr lang="it-IT" altLang="it-IT" i="1" dirty="0"/>
              <a:t> </a:t>
            </a:r>
            <a:r>
              <a:rPr lang="it-IT" altLang="it-IT" i="1" dirty="0" err="1"/>
              <a:t>artifex</a:t>
            </a:r>
            <a:r>
              <a:rPr lang="it-IT" altLang="it-IT" dirty="0"/>
              <a:t>;</a:t>
            </a:r>
          </a:p>
          <a:p>
            <a:pPr algn="just"/>
            <a:r>
              <a:rPr lang="it-IT" altLang="it-IT" b="1" dirty="0"/>
              <a:t>da uno completo e da uno incompleto</a:t>
            </a:r>
            <a:r>
              <a:rPr lang="it-IT" altLang="it-IT" dirty="0"/>
              <a:t>, come </a:t>
            </a:r>
            <a:r>
              <a:rPr lang="it-IT" altLang="it-IT" i="1" dirty="0" err="1"/>
              <a:t>ineptus</a:t>
            </a:r>
            <a:r>
              <a:rPr lang="it-IT" altLang="it-IT" dirty="0"/>
              <a:t>;</a:t>
            </a:r>
          </a:p>
          <a:p>
            <a:pPr algn="just"/>
            <a:r>
              <a:rPr lang="it-IT" altLang="it-IT" b="1" dirty="0"/>
              <a:t>da uno incompleto e da uno completo</a:t>
            </a:r>
            <a:r>
              <a:rPr lang="it-IT" altLang="it-IT" dirty="0"/>
              <a:t>, come </a:t>
            </a:r>
            <a:r>
              <a:rPr lang="it-IT" altLang="it-IT" i="1" dirty="0" err="1"/>
              <a:t>armipotens</a:t>
            </a:r>
            <a:r>
              <a:rPr lang="it-IT" altLang="it-IT" dirty="0"/>
              <a:t>.</a:t>
            </a:r>
          </a:p>
          <a:p>
            <a:pPr algn="just"/>
            <a:r>
              <a:rPr lang="it-IT" altLang="it-IT" dirty="0"/>
              <a:t>Si compongono anche </a:t>
            </a:r>
            <a:r>
              <a:rPr lang="it-IT" altLang="it-IT" b="1" dirty="0"/>
              <a:t>a partire da più nomi</a:t>
            </a:r>
            <a:r>
              <a:rPr lang="it-IT" altLang="it-IT" dirty="0"/>
              <a:t>, cosa che i Greci chiamano </a:t>
            </a:r>
            <a:r>
              <a:rPr lang="it-IT" altLang="it-IT" i="1" dirty="0" err="1"/>
              <a:t>parasyntheta</a:t>
            </a:r>
            <a:r>
              <a:rPr lang="it-IT" altLang="it-IT" dirty="0"/>
              <a:t>, come </a:t>
            </a:r>
            <a:r>
              <a:rPr lang="it-IT" altLang="it-IT" i="1" dirty="0" err="1"/>
              <a:t>inexpugnabilis</a:t>
            </a:r>
            <a:r>
              <a:rPr lang="it-IT" altLang="it-IT" i="1" dirty="0"/>
              <a:t> </a:t>
            </a:r>
            <a:r>
              <a:rPr lang="it-IT" altLang="it-IT" i="1" dirty="0" err="1"/>
              <a:t>inperterritus</a:t>
            </a:r>
            <a:r>
              <a:rPr lang="it-IT" altLang="it-IT" i="1" dirty="0"/>
              <a:t> </a:t>
            </a:r>
            <a:r>
              <a:rPr lang="it-IT" altLang="it-IT" i="1" dirty="0" err="1"/>
              <a:t>inexplicabilis</a:t>
            </a:r>
            <a:r>
              <a:rPr lang="it-IT" altLang="it-IT" i="1" dirty="0"/>
              <a:t> </a:t>
            </a:r>
            <a:r>
              <a:rPr lang="it-IT" altLang="it-IT" i="1" dirty="0" err="1" smtClean="0"/>
              <a:t>inremeabilis</a:t>
            </a:r>
            <a:r>
              <a:rPr lang="it-IT" altLang="it-IT" dirty="0" smtClean="0"/>
              <a:t>.</a:t>
            </a:r>
            <a:endParaRPr lang="it-IT" altLang="it-IT" dirty="0"/>
          </a:p>
          <a:p>
            <a:pPr algn="just"/>
            <a:endParaRPr lang="it-IT" altLang="it-IT" dirty="0"/>
          </a:p>
          <a:p>
            <a:pPr algn="just"/>
            <a:r>
              <a:rPr lang="it-IT" altLang="it-IT" sz="2000" dirty="0"/>
              <a:t>Viene ripreso il concetto di </a:t>
            </a:r>
            <a:r>
              <a:rPr lang="it-IT" altLang="it-IT" sz="2000" b="1" dirty="0"/>
              <a:t>παρα</a:t>
            </a:r>
            <a:r>
              <a:rPr lang="it-IT" altLang="it-IT" sz="2000" b="1" dirty="0" err="1"/>
              <a:t>σύνθετον</a:t>
            </a:r>
            <a:r>
              <a:rPr lang="it-IT" altLang="it-IT" sz="2000" dirty="0"/>
              <a:t> con un </a:t>
            </a:r>
            <a:r>
              <a:rPr lang="it-IT" altLang="it-IT" sz="2000" b="1" dirty="0"/>
              <a:t>significato diverso </a:t>
            </a:r>
            <a:endParaRPr lang="it-IT" altLang="it-IT" sz="2000" b="1" dirty="0" smtClean="0"/>
          </a:p>
          <a:p>
            <a:pPr algn="just"/>
            <a:r>
              <a:rPr lang="it-IT" altLang="it-IT" sz="2000" dirty="0" smtClean="0"/>
              <a:t>da </a:t>
            </a:r>
            <a:r>
              <a:rPr lang="it-IT" altLang="it-IT" sz="2000" dirty="0"/>
              <a:t>quello usato dal modello costituito dall’</a:t>
            </a:r>
            <a:r>
              <a:rPr lang="it-IT" altLang="it-IT" sz="2000" i="1" dirty="0"/>
              <a:t>Ars grammatica</a:t>
            </a:r>
            <a:r>
              <a:rPr lang="it-IT" altLang="it-IT" sz="2000" dirty="0"/>
              <a:t> di Dionisio Trace.</a:t>
            </a:r>
          </a:p>
        </p:txBody>
      </p:sp>
    </p:spTree>
    <p:extLst>
      <p:ext uri="{BB962C8B-B14F-4D97-AF65-F5344CB8AC3E}">
        <p14:creationId xmlns:p14="http://schemas.microsoft.com/office/powerpoint/2010/main" val="600958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PROBO (IV sec. d.C.)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130" y="1973451"/>
            <a:ext cx="864235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/>
              <a:t>Negli </a:t>
            </a:r>
            <a:r>
              <a:rPr lang="it-IT" altLang="it-IT" sz="2000" b="1" i="1" dirty="0" err="1"/>
              <a:t>Instituta</a:t>
            </a:r>
            <a:r>
              <a:rPr lang="it-IT" altLang="it-IT" sz="2000" b="1" i="1" dirty="0"/>
              <a:t> </a:t>
            </a:r>
            <a:r>
              <a:rPr lang="it-IT" altLang="it-IT" sz="2000" b="1" i="1" dirty="0" err="1" smtClean="0"/>
              <a:t>artium</a:t>
            </a:r>
            <a:r>
              <a:rPr lang="it-IT" altLang="it-IT" sz="2000" b="1" dirty="0" smtClean="0"/>
              <a:t> </a:t>
            </a:r>
            <a:r>
              <a:rPr lang="it-IT" altLang="it-IT" sz="2000" dirty="0" smtClean="0"/>
              <a:t>a </a:t>
            </a:r>
            <a:r>
              <a:rPr lang="it-IT" altLang="it-IT" sz="2000" dirty="0"/>
              <a:t>lui attribuiti trova spazio la </a:t>
            </a:r>
            <a:r>
              <a:rPr lang="it-IT" altLang="it-IT" sz="2000" b="1" dirty="0"/>
              <a:t>trattazione dei composti </a:t>
            </a:r>
          </a:p>
          <a:p>
            <a:pPr algn="just"/>
            <a:r>
              <a:rPr lang="it-IT" altLang="it-IT" sz="2000" dirty="0"/>
              <a:t>all’interno della descrizione delle </a:t>
            </a:r>
            <a:r>
              <a:rPr lang="it-IT" altLang="it-IT" sz="2000" b="1" dirty="0"/>
              <a:t>caratteristiche del nome</a:t>
            </a:r>
            <a:r>
              <a:rPr lang="it-IT" altLang="it-IT" sz="2000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altLang="it-IT" sz="2000" dirty="0" smtClean="0"/>
              <a:t>Si </a:t>
            </a:r>
            <a:r>
              <a:rPr lang="it-IT" altLang="it-IT" sz="2000" dirty="0"/>
              <a:t>distingue prima la </a:t>
            </a:r>
            <a:r>
              <a:rPr lang="it-IT" altLang="it-IT" sz="2000" i="1" dirty="0"/>
              <a:t>figura simplex</a:t>
            </a:r>
            <a:r>
              <a:rPr lang="it-IT" altLang="it-IT" sz="2000" dirty="0"/>
              <a:t> dalla </a:t>
            </a:r>
            <a:r>
              <a:rPr lang="it-IT" altLang="it-IT" sz="2000" i="1" dirty="0"/>
              <a:t>figura composita</a:t>
            </a:r>
            <a:r>
              <a:rPr lang="it-IT" altLang="it-IT" sz="2000" dirty="0" smtClean="0"/>
              <a:t>.</a:t>
            </a:r>
          </a:p>
          <a:p>
            <a:pPr algn="just"/>
            <a:endParaRPr lang="it-IT" altLang="it-IT" sz="2000" dirty="0"/>
          </a:p>
          <a:p>
            <a:pPr algn="just"/>
            <a:r>
              <a:rPr lang="it-IT" altLang="it-IT" b="1" i="1" dirty="0"/>
              <a:t>Figura </a:t>
            </a:r>
            <a:r>
              <a:rPr lang="it-IT" altLang="it-IT" b="1" i="1" dirty="0" err="1"/>
              <a:t>nominum</a:t>
            </a:r>
            <a:r>
              <a:rPr lang="it-IT" altLang="it-IT" i="1" dirty="0"/>
              <a:t> </a:t>
            </a:r>
            <a:r>
              <a:rPr lang="it-IT" altLang="it-IT" i="1" dirty="0" err="1"/>
              <a:t>duobus</a:t>
            </a:r>
            <a:r>
              <a:rPr lang="it-IT" altLang="it-IT" i="1" dirty="0"/>
              <a:t> </a:t>
            </a:r>
            <a:r>
              <a:rPr lang="it-IT" altLang="it-IT" i="1" dirty="0" err="1"/>
              <a:t>modis</a:t>
            </a:r>
            <a:r>
              <a:rPr lang="it-IT" altLang="it-IT" i="1" dirty="0"/>
              <a:t> </a:t>
            </a:r>
            <a:r>
              <a:rPr lang="it-IT" altLang="it-IT" i="1" dirty="0" err="1"/>
              <a:t>intellegitur</a:t>
            </a:r>
            <a:r>
              <a:rPr lang="it-IT" altLang="it-IT" i="1" dirty="0"/>
              <a:t>, hoc est simplex et composita. 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/>
              <a:t>Simplex figura</a:t>
            </a:r>
            <a:r>
              <a:rPr lang="it-IT" altLang="it-IT" i="1" dirty="0"/>
              <a:t> </a:t>
            </a:r>
            <a:r>
              <a:rPr lang="it-IT" altLang="it-IT" i="1" dirty="0" err="1"/>
              <a:t>nominum</a:t>
            </a:r>
            <a:r>
              <a:rPr lang="it-IT" altLang="it-IT" i="1" dirty="0"/>
              <a:t> </a:t>
            </a:r>
            <a:r>
              <a:rPr lang="it-IT" altLang="it-IT" i="1" dirty="0" err="1"/>
              <a:t>intellegitur</a:t>
            </a:r>
            <a:r>
              <a:rPr lang="it-IT" altLang="it-IT" i="1" dirty="0"/>
              <a:t>, quando ex una parte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 tantum nomina </a:t>
            </a:r>
            <a:r>
              <a:rPr lang="it-IT" altLang="it-IT" i="1" dirty="0" err="1"/>
              <a:t>inueniuntur</a:t>
            </a:r>
            <a:r>
              <a:rPr lang="it-IT" altLang="it-IT" i="1" dirty="0"/>
              <a:t> esse </a:t>
            </a:r>
            <a:r>
              <a:rPr lang="it-IT" altLang="it-IT" i="1" dirty="0" err="1"/>
              <a:t>constituta</a:t>
            </a:r>
            <a:r>
              <a:rPr lang="it-IT" altLang="it-IT" i="1" dirty="0"/>
              <a:t>, ut puta </a:t>
            </a:r>
            <a:r>
              <a:rPr lang="it-IT" altLang="it-IT" dirty="0" err="1"/>
              <a:t>felix</a:t>
            </a:r>
            <a:r>
              <a:rPr lang="it-IT" altLang="it-IT" i="1" dirty="0"/>
              <a:t> </a:t>
            </a:r>
            <a:r>
              <a:rPr lang="it-IT" altLang="it-IT" dirty="0"/>
              <a:t>Cicero</a:t>
            </a:r>
            <a:r>
              <a:rPr lang="it-IT" altLang="it-IT" i="1" dirty="0"/>
              <a:t> </a:t>
            </a:r>
            <a:r>
              <a:rPr lang="it-IT" altLang="it-IT" dirty="0" err="1"/>
              <a:t>callidus</a:t>
            </a:r>
            <a:r>
              <a:rPr lang="it-IT" altLang="it-IT" i="1" dirty="0"/>
              <a:t> </a:t>
            </a:r>
            <a:r>
              <a:rPr lang="it-IT" altLang="it-IT" dirty="0" err="1"/>
              <a:t>Cato</a:t>
            </a:r>
            <a:r>
              <a:rPr lang="it-IT" altLang="it-IT" i="1" dirty="0"/>
              <a:t> </a:t>
            </a:r>
            <a:r>
              <a:rPr lang="it-IT" altLang="it-IT" dirty="0" err="1"/>
              <a:t>puer</a:t>
            </a:r>
            <a:r>
              <a:rPr lang="it-IT" altLang="it-IT" i="1" dirty="0"/>
              <a:t>.</a:t>
            </a:r>
            <a:r>
              <a:rPr lang="it-IT" altLang="it-IT" dirty="0"/>
              <a:t> […]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/>
              <a:t>Composita figura</a:t>
            </a:r>
            <a:r>
              <a:rPr lang="it-IT" altLang="it-IT" i="1" dirty="0"/>
              <a:t> </a:t>
            </a:r>
            <a:r>
              <a:rPr lang="it-IT" altLang="it-IT" i="1" dirty="0" err="1"/>
              <a:t>nominum</a:t>
            </a:r>
            <a:r>
              <a:rPr lang="it-IT" altLang="it-IT" i="1" dirty="0"/>
              <a:t> </a:t>
            </a:r>
            <a:r>
              <a:rPr lang="it-IT" altLang="it-IT" i="1" dirty="0" err="1"/>
              <a:t>intellegitur</a:t>
            </a:r>
            <a:r>
              <a:rPr lang="it-IT" altLang="it-IT" i="1" dirty="0"/>
              <a:t>, quando non ex una parte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 tantum </a:t>
            </a:r>
            <a:r>
              <a:rPr lang="it-IT" altLang="it-IT" i="1" dirty="0" err="1"/>
              <a:t>inueniuntur</a:t>
            </a:r>
            <a:r>
              <a:rPr lang="it-IT" altLang="it-IT" i="1" dirty="0"/>
              <a:t> nomina esse </a:t>
            </a:r>
            <a:r>
              <a:rPr lang="it-IT" altLang="it-IT" i="1" dirty="0" err="1"/>
              <a:t>constituta</a:t>
            </a:r>
            <a:r>
              <a:rPr lang="it-IT" altLang="it-IT" i="1" dirty="0"/>
              <a:t>.</a:t>
            </a:r>
            <a:endParaRPr lang="it-IT" altLang="it-IT" dirty="0"/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La </a:t>
            </a:r>
            <a:r>
              <a:rPr lang="it-IT" altLang="it-IT" b="1" dirty="0"/>
              <a:t>figura dei nomi</a:t>
            </a:r>
            <a:r>
              <a:rPr lang="it-IT" altLang="it-IT" dirty="0"/>
              <a:t> è intesa in due modi, cioè semplice e composta.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Si intende </a:t>
            </a:r>
            <a:r>
              <a:rPr lang="it-IT" altLang="it-IT" b="1" dirty="0"/>
              <a:t>figura semplice</a:t>
            </a:r>
            <a:r>
              <a:rPr lang="it-IT" altLang="it-IT" dirty="0"/>
              <a:t> dei nomi quando si scopre che i nomi siano costituiti soltanto da una parte del discorso, come </a:t>
            </a:r>
            <a:r>
              <a:rPr lang="it-IT" altLang="it-IT" i="1" dirty="0" err="1"/>
              <a:t>felix</a:t>
            </a:r>
            <a:r>
              <a:rPr lang="it-IT" altLang="it-IT" i="1" dirty="0"/>
              <a:t> Cicero </a:t>
            </a:r>
            <a:r>
              <a:rPr lang="it-IT" altLang="it-IT" i="1" dirty="0" err="1"/>
              <a:t>callidus</a:t>
            </a:r>
            <a:r>
              <a:rPr lang="it-IT" altLang="it-IT" i="1" dirty="0"/>
              <a:t> </a:t>
            </a:r>
            <a:r>
              <a:rPr lang="it-IT" altLang="it-IT" i="1" dirty="0" err="1"/>
              <a:t>Cato</a:t>
            </a:r>
            <a:r>
              <a:rPr lang="it-IT" altLang="it-IT" i="1" dirty="0"/>
              <a:t> </a:t>
            </a:r>
            <a:r>
              <a:rPr lang="it-IT" altLang="it-IT" i="1" dirty="0" err="1"/>
              <a:t>puer</a:t>
            </a:r>
            <a:r>
              <a:rPr lang="it-IT" altLang="it-IT" i="1" dirty="0"/>
              <a:t>. </a:t>
            </a:r>
            <a:r>
              <a:rPr lang="it-IT" altLang="it-IT" dirty="0"/>
              <a:t>[…]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Si intende </a:t>
            </a:r>
            <a:r>
              <a:rPr lang="it-IT" altLang="it-IT" b="1" dirty="0"/>
              <a:t>figura composta</a:t>
            </a:r>
            <a:r>
              <a:rPr lang="it-IT" altLang="it-IT" dirty="0"/>
              <a:t> dei nomi quando si scopre che i nomi siano costituiti non soltanto da una parte del </a:t>
            </a:r>
            <a:r>
              <a:rPr lang="it-IT" altLang="it-IT" dirty="0" smtClean="0"/>
              <a:t>discorso.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592741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PROBO (IV sec. d.C.)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0825" y="2204864"/>
            <a:ext cx="864235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/>
              <a:t>Le </a:t>
            </a:r>
            <a:r>
              <a:rPr lang="it-IT" altLang="it-IT" sz="2000" b="1" dirty="0"/>
              <a:t>tipologie di composto </a:t>
            </a:r>
            <a:r>
              <a:rPr lang="it-IT" altLang="it-IT" sz="2000" dirty="0"/>
              <a:t>dipendono da come si combinano i singoli membri</a:t>
            </a:r>
            <a:r>
              <a:rPr lang="it-IT" altLang="it-IT" sz="2000" dirty="0" smtClean="0"/>
              <a:t>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i="1" dirty="0" err="1"/>
              <a:t>Componitur</a:t>
            </a:r>
            <a:r>
              <a:rPr lang="it-IT" altLang="it-IT" i="1" dirty="0"/>
              <a:t> </a:t>
            </a:r>
            <a:r>
              <a:rPr lang="it-IT" altLang="it-IT" i="1" dirty="0" err="1"/>
              <a:t>autem</a:t>
            </a:r>
            <a:r>
              <a:rPr lang="it-IT" altLang="it-IT" i="1" dirty="0"/>
              <a:t> </a:t>
            </a:r>
            <a:r>
              <a:rPr lang="it-IT" altLang="it-IT" i="1" dirty="0" err="1"/>
              <a:t>nominum</a:t>
            </a:r>
            <a:r>
              <a:rPr lang="it-IT" altLang="it-IT" i="1" dirty="0"/>
              <a:t> figura ex integro </a:t>
            </a:r>
            <a:r>
              <a:rPr lang="it-IT" altLang="it-IT" i="1" dirty="0" err="1"/>
              <a:t>uel</a:t>
            </a:r>
            <a:r>
              <a:rPr lang="it-IT" altLang="it-IT" i="1" dirty="0"/>
              <a:t> </a:t>
            </a:r>
            <a:r>
              <a:rPr lang="it-IT" altLang="it-IT" i="1" dirty="0" err="1"/>
              <a:t>integris</a:t>
            </a:r>
            <a:r>
              <a:rPr lang="it-IT" altLang="it-IT" i="1" dirty="0"/>
              <a:t>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. 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 err="1"/>
              <a:t>Integrum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uel</a:t>
            </a:r>
            <a:r>
              <a:rPr lang="it-IT" altLang="it-IT" b="1" i="1" dirty="0"/>
              <a:t> integra</a:t>
            </a:r>
            <a:r>
              <a:rPr lang="it-IT" altLang="it-IT" i="1" dirty="0"/>
              <a:t> </a:t>
            </a:r>
            <a:r>
              <a:rPr lang="it-IT" altLang="it-IT" i="1" dirty="0" err="1"/>
              <a:t>sunt</a:t>
            </a:r>
            <a:r>
              <a:rPr lang="it-IT" altLang="it-IT" i="1" dirty="0"/>
              <a:t>, </a:t>
            </a:r>
            <a:r>
              <a:rPr lang="it-IT" altLang="it-IT" i="1" dirty="0" err="1"/>
              <a:t>quae</a:t>
            </a:r>
            <a:r>
              <a:rPr lang="it-IT" altLang="it-IT" i="1" dirty="0"/>
              <a:t> </a:t>
            </a:r>
            <a:r>
              <a:rPr lang="it-IT" altLang="it-IT" i="1" dirty="0" err="1"/>
              <a:t>solas</a:t>
            </a:r>
            <a:r>
              <a:rPr lang="it-IT" altLang="it-IT" i="1" dirty="0"/>
              <a:t> </a:t>
            </a:r>
            <a:r>
              <a:rPr lang="it-IT" altLang="it-IT" i="1" dirty="0" err="1"/>
              <a:t>partes</a:t>
            </a:r>
            <a:r>
              <a:rPr lang="it-IT" altLang="it-IT" i="1" dirty="0"/>
              <a:t>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 </a:t>
            </a:r>
            <a:r>
              <a:rPr lang="it-IT" altLang="it-IT" i="1" dirty="0" err="1"/>
              <a:t>designant</a:t>
            </a:r>
            <a:r>
              <a:rPr lang="it-IT" altLang="it-IT" i="1" dirty="0"/>
              <a:t>, ut puta </a:t>
            </a:r>
            <a:r>
              <a:rPr lang="it-IT" altLang="it-IT" dirty="0"/>
              <a:t>Cicero</a:t>
            </a:r>
            <a:r>
              <a:rPr lang="it-IT" altLang="it-IT" i="1" dirty="0"/>
              <a:t> </a:t>
            </a:r>
            <a:r>
              <a:rPr lang="it-IT" altLang="it-IT" dirty="0"/>
              <a:t>tu</a:t>
            </a:r>
            <a:r>
              <a:rPr lang="it-IT" altLang="it-IT" i="1" dirty="0"/>
              <a:t> </a:t>
            </a:r>
            <a:r>
              <a:rPr lang="it-IT" altLang="it-IT" dirty="0"/>
              <a:t>lego</a:t>
            </a:r>
            <a:r>
              <a:rPr lang="it-IT" altLang="it-IT" i="1" dirty="0"/>
              <a:t> </a:t>
            </a:r>
            <a:r>
              <a:rPr lang="it-IT" altLang="it-IT" dirty="0"/>
              <a:t>per</a:t>
            </a:r>
            <a:r>
              <a:rPr lang="it-IT" altLang="it-IT" i="1" dirty="0"/>
              <a:t>. </a:t>
            </a:r>
            <a:r>
              <a:rPr lang="it-IT" altLang="it-IT" dirty="0"/>
              <a:t>[…]</a:t>
            </a:r>
            <a:r>
              <a:rPr lang="it-IT" altLang="it-IT" i="1" dirty="0"/>
              <a:t>. </a:t>
            </a:r>
          </a:p>
          <a:p>
            <a:pPr algn="just">
              <a:spcBef>
                <a:spcPts val="600"/>
              </a:spcBef>
            </a:pPr>
            <a:r>
              <a:rPr lang="it-IT" altLang="it-IT" b="1" i="1" dirty="0" err="1"/>
              <a:t>Corruptum</a:t>
            </a:r>
            <a:r>
              <a:rPr lang="it-IT" altLang="it-IT" i="1" dirty="0"/>
              <a:t> </a:t>
            </a:r>
            <a:r>
              <a:rPr lang="it-IT" altLang="it-IT" i="1" dirty="0" err="1"/>
              <a:t>autem</a:t>
            </a:r>
            <a:r>
              <a:rPr lang="it-IT" altLang="it-IT" i="1" dirty="0"/>
              <a:t> est, </a:t>
            </a:r>
            <a:r>
              <a:rPr lang="it-IT" altLang="it-IT" i="1" dirty="0" err="1"/>
              <a:t>quod</a:t>
            </a:r>
            <a:r>
              <a:rPr lang="it-IT" altLang="it-IT" i="1" dirty="0"/>
              <a:t> </a:t>
            </a:r>
            <a:r>
              <a:rPr lang="it-IT" altLang="it-IT" i="1" dirty="0" err="1"/>
              <a:t>nullam</a:t>
            </a:r>
            <a:r>
              <a:rPr lang="it-IT" altLang="it-IT" i="1" dirty="0"/>
              <a:t> </a:t>
            </a:r>
            <a:r>
              <a:rPr lang="it-IT" altLang="it-IT" i="1" dirty="0" err="1"/>
              <a:t>partem</a:t>
            </a:r>
            <a:r>
              <a:rPr lang="it-IT" altLang="it-IT" i="1" dirty="0"/>
              <a:t>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 </a:t>
            </a:r>
            <a:r>
              <a:rPr lang="it-IT" altLang="it-IT" i="1" dirty="0" err="1"/>
              <a:t>demonstrat</a:t>
            </a:r>
            <a:r>
              <a:rPr lang="it-IT" altLang="it-IT" i="1" dirty="0"/>
              <a:t>, ut puta </a:t>
            </a:r>
            <a:r>
              <a:rPr lang="it-IT" altLang="it-IT" dirty="0" err="1"/>
              <a:t>les</a:t>
            </a:r>
            <a:r>
              <a:rPr lang="it-IT" altLang="it-IT" dirty="0"/>
              <a:t> por </a:t>
            </a:r>
            <a:r>
              <a:rPr lang="it-IT" altLang="it-IT" dirty="0" err="1"/>
              <a:t>nas</a:t>
            </a:r>
            <a:r>
              <a:rPr lang="it-IT" altLang="it-IT" dirty="0"/>
              <a:t> ras </a:t>
            </a:r>
            <a:r>
              <a:rPr lang="it-IT" altLang="it-IT" dirty="0" err="1"/>
              <a:t>cal</a:t>
            </a:r>
            <a:r>
              <a:rPr lang="it-IT" altLang="it-IT" dirty="0"/>
              <a:t> pur ti sa.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La </a:t>
            </a:r>
            <a:r>
              <a:rPr lang="it-IT" altLang="it-IT" dirty="0"/>
              <a:t>figura dei nomi è composta a partire da un nome integro o più integri e da un nome corrotto.</a:t>
            </a:r>
          </a:p>
          <a:p>
            <a:pPr algn="just">
              <a:spcBef>
                <a:spcPts val="600"/>
              </a:spcBef>
            </a:pPr>
            <a:r>
              <a:rPr lang="it-IT" altLang="it-IT" dirty="0">
                <a:cs typeface="Arial" charset="0"/>
              </a:rPr>
              <a:t>Sono </a:t>
            </a:r>
            <a:r>
              <a:rPr lang="it-IT" altLang="it-IT" b="1" dirty="0">
                <a:cs typeface="Arial" charset="0"/>
              </a:rPr>
              <a:t>integro o integri</a:t>
            </a:r>
            <a:r>
              <a:rPr lang="it-IT" altLang="it-IT" dirty="0">
                <a:cs typeface="Arial" charset="0"/>
              </a:rPr>
              <a:t> quelli che indicano da soli parti del discorso, come </a:t>
            </a:r>
            <a:r>
              <a:rPr lang="it-IT" altLang="it-IT" i="1" dirty="0"/>
              <a:t>Cicero tu lego per</a:t>
            </a:r>
            <a:r>
              <a:rPr lang="it-IT" altLang="it-IT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it-IT" altLang="it-IT" dirty="0">
                <a:cs typeface="Arial" charset="0"/>
              </a:rPr>
              <a:t>È </a:t>
            </a:r>
            <a:r>
              <a:rPr lang="it-IT" altLang="it-IT" b="1" dirty="0">
                <a:cs typeface="Arial" charset="0"/>
              </a:rPr>
              <a:t>corrotto</a:t>
            </a:r>
            <a:r>
              <a:rPr lang="it-IT" altLang="it-IT" dirty="0">
                <a:cs typeface="Arial" charset="0"/>
              </a:rPr>
              <a:t> invece quello che non esprime nessuna parte del discorso, come </a:t>
            </a:r>
            <a:r>
              <a:rPr lang="it-IT" altLang="it-IT" i="1" dirty="0" err="1"/>
              <a:t>les</a:t>
            </a:r>
            <a:r>
              <a:rPr lang="it-IT" altLang="it-IT" i="1" dirty="0"/>
              <a:t> por </a:t>
            </a:r>
            <a:r>
              <a:rPr lang="it-IT" altLang="it-IT" i="1" dirty="0" err="1"/>
              <a:t>nas</a:t>
            </a:r>
            <a:r>
              <a:rPr lang="it-IT" altLang="it-IT" i="1" dirty="0"/>
              <a:t> ras </a:t>
            </a:r>
            <a:r>
              <a:rPr lang="it-IT" altLang="it-IT" i="1" dirty="0" err="1"/>
              <a:t>cal</a:t>
            </a:r>
            <a:r>
              <a:rPr lang="it-IT" altLang="it-IT" i="1" dirty="0"/>
              <a:t> pur ti sa</a:t>
            </a:r>
            <a:r>
              <a:rPr lang="it-IT" altLang="it-IT" dirty="0"/>
              <a:t>.</a:t>
            </a:r>
            <a:endParaRPr lang="it-IT" altLang="it-IT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62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50825" y="1844824"/>
            <a:ext cx="8642350" cy="5178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altLang="it-IT" sz="2000" dirty="0"/>
              <a:t>Infine è data la </a:t>
            </a:r>
            <a:r>
              <a:rPr lang="it-IT" altLang="it-IT" sz="2000" b="1" dirty="0"/>
              <a:t>casistica dei composti nominali</a:t>
            </a:r>
            <a:r>
              <a:rPr lang="it-IT" altLang="it-IT" sz="2000" dirty="0"/>
              <a:t> </a:t>
            </a:r>
            <a:r>
              <a:rPr lang="it-IT" altLang="it-IT" sz="2000" dirty="0" smtClean="0"/>
              <a:t>secondo il seguente schema.</a:t>
            </a:r>
            <a:endParaRPr lang="it-IT" altLang="it-IT" sz="2000" dirty="0"/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b="1" i="1" dirty="0"/>
              <a:t>Composita figura</a:t>
            </a:r>
            <a:r>
              <a:rPr lang="it-IT" altLang="it-IT" i="1" dirty="0"/>
              <a:t> </a:t>
            </a:r>
            <a:r>
              <a:rPr lang="it-IT" altLang="it-IT" i="1" dirty="0" err="1"/>
              <a:t>nominum</a:t>
            </a:r>
            <a:r>
              <a:rPr lang="it-IT" altLang="it-IT" i="1" dirty="0"/>
              <a:t> </a:t>
            </a:r>
            <a:r>
              <a:rPr lang="it-IT" altLang="it-IT" i="1" dirty="0" err="1"/>
              <a:t>fit</a:t>
            </a:r>
            <a:r>
              <a:rPr lang="it-IT" altLang="it-IT" i="1" dirty="0"/>
              <a:t>, ut </a:t>
            </a:r>
            <a:r>
              <a:rPr lang="it-IT" altLang="it-IT" i="1" dirty="0" err="1"/>
              <a:t>diximus</a:t>
            </a:r>
            <a:r>
              <a:rPr lang="it-IT" altLang="it-IT" i="1" dirty="0"/>
              <a:t>, </a:t>
            </a:r>
            <a:r>
              <a:rPr lang="it-IT" altLang="it-IT" i="1" dirty="0" err="1"/>
              <a:t>duobus</a:t>
            </a:r>
            <a:r>
              <a:rPr lang="it-IT" altLang="it-IT" i="1" dirty="0"/>
              <a:t> </a:t>
            </a:r>
            <a:r>
              <a:rPr lang="it-IT" altLang="it-IT" i="1" dirty="0" err="1"/>
              <a:t>modis</a:t>
            </a:r>
            <a:r>
              <a:rPr lang="it-IT" altLang="it-IT" i="1" dirty="0"/>
              <a:t>, hoc est </a:t>
            </a:r>
            <a:r>
              <a:rPr lang="it-IT" altLang="it-IT" b="1" i="1" dirty="0"/>
              <a:t>ex </a:t>
            </a:r>
            <a:r>
              <a:rPr lang="it-IT" altLang="it-IT" b="1" i="1" dirty="0" err="1"/>
              <a:t>integris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siue</a:t>
            </a:r>
            <a:r>
              <a:rPr lang="it-IT" altLang="it-IT" b="1" i="1" dirty="0"/>
              <a:t> integro et </a:t>
            </a:r>
            <a:r>
              <a:rPr lang="it-IT" altLang="it-IT" b="1" i="1" dirty="0" err="1"/>
              <a:t>corrupto</a:t>
            </a:r>
            <a:r>
              <a:rPr lang="it-IT" altLang="it-IT" i="1" dirty="0"/>
              <a:t>. </a:t>
            </a:r>
            <a:r>
              <a:rPr lang="it-IT" altLang="it-IT" i="1" dirty="0" err="1"/>
              <a:t>Sed</a:t>
            </a:r>
            <a:r>
              <a:rPr lang="it-IT" altLang="it-IT" i="1" dirty="0"/>
              <a:t> hi </a:t>
            </a:r>
            <a:r>
              <a:rPr lang="it-IT" altLang="it-IT" i="1" dirty="0" err="1"/>
              <a:t>uariati</a:t>
            </a:r>
            <a:r>
              <a:rPr lang="it-IT" altLang="it-IT" i="1" dirty="0"/>
              <a:t> inter se, </a:t>
            </a:r>
            <a:r>
              <a:rPr lang="it-IT" altLang="it-IT" i="1" dirty="0" err="1"/>
              <a:t>prout</a:t>
            </a:r>
            <a:r>
              <a:rPr lang="it-IT" altLang="it-IT" i="1" dirty="0"/>
              <a:t> </a:t>
            </a:r>
            <a:r>
              <a:rPr lang="it-IT" altLang="it-IT" i="1" dirty="0" err="1"/>
              <a:t>sunt</a:t>
            </a:r>
            <a:r>
              <a:rPr lang="it-IT" altLang="it-IT" i="1" dirty="0"/>
              <a:t> </a:t>
            </a:r>
            <a:r>
              <a:rPr lang="it-IT" altLang="it-IT" i="1" dirty="0" err="1"/>
              <a:t>scilicet</a:t>
            </a:r>
            <a:r>
              <a:rPr lang="it-IT" altLang="it-IT" i="1" dirty="0"/>
              <a:t> nomina, </a:t>
            </a:r>
            <a:r>
              <a:rPr lang="it-IT" altLang="it-IT" i="1" dirty="0" err="1"/>
              <a:t>figuram</a:t>
            </a:r>
            <a:r>
              <a:rPr lang="it-IT" altLang="it-IT" i="1" dirty="0"/>
              <a:t> </a:t>
            </a:r>
            <a:r>
              <a:rPr lang="it-IT" altLang="it-IT" i="1" dirty="0" err="1"/>
              <a:t>compositam</a:t>
            </a:r>
            <a:r>
              <a:rPr lang="it-IT" altLang="it-IT" i="1" dirty="0"/>
              <a:t> </a:t>
            </a:r>
            <a:r>
              <a:rPr lang="it-IT" altLang="it-IT" i="1" dirty="0" err="1"/>
              <a:t>efficiunt</a:t>
            </a:r>
            <a:r>
              <a:rPr lang="it-IT" altLang="it-IT" i="1" dirty="0"/>
              <a:t>.</a:t>
            </a:r>
          </a:p>
          <a:p>
            <a:pPr indent="-360000" algn="just">
              <a:spcBef>
                <a:spcPct val="25000"/>
              </a:spcBef>
              <a:buFont typeface="+mj-lt"/>
              <a:buAutoNum type="romanUcPeriod"/>
            </a:pPr>
            <a:r>
              <a:rPr lang="it-IT" altLang="it-IT" i="1" dirty="0"/>
              <a:t>Ex integro.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integro.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</a:t>
            </a:r>
            <a:r>
              <a:rPr lang="it-IT" altLang="it-IT" i="1" dirty="0" err="1"/>
              <a:t>integris</a:t>
            </a:r>
            <a:r>
              <a:rPr lang="it-IT" altLang="it-IT" i="1" dirty="0"/>
              <a:t> et </a:t>
            </a:r>
            <a:r>
              <a:rPr lang="it-IT" altLang="it-IT" i="1" dirty="0" err="1"/>
              <a:t>corrupto</a:t>
            </a:r>
            <a:r>
              <a:rPr lang="it-IT" altLang="it-IT" i="1" dirty="0"/>
              <a:t>.</a:t>
            </a:r>
          </a:p>
          <a:p>
            <a:pPr indent="-360000" algn="just">
              <a:buFont typeface="+mj-lt"/>
              <a:buAutoNum type="romanUcPeriod"/>
            </a:pPr>
            <a:r>
              <a:rPr lang="it-IT" altLang="it-IT" i="1" dirty="0"/>
              <a:t>Ex </a:t>
            </a:r>
            <a:r>
              <a:rPr lang="it-IT" altLang="it-IT" i="1" dirty="0" err="1"/>
              <a:t>corrupto</a:t>
            </a:r>
            <a:r>
              <a:rPr lang="it-IT" altLang="it-IT" i="1" dirty="0"/>
              <a:t> et </a:t>
            </a:r>
            <a:r>
              <a:rPr lang="it-IT" altLang="it-IT" i="1" dirty="0" err="1"/>
              <a:t>integris</a:t>
            </a:r>
            <a:r>
              <a:rPr lang="it-IT" altLang="it-IT" i="1" dirty="0"/>
              <a:t>.</a:t>
            </a:r>
            <a:endParaRPr lang="it-IT" altLang="it-IT" dirty="0"/>
          </a:p>
          <a:p>
            <a:pPr algn="just">
              <a:spcBef>
                <a:spcPct val="50000"/>
              </a:spcBef>
            </a:pPr>
            <a:r>
              <a:rPr lang="it-IT" altLang="it-IT" dirty="0" smtClean="0"/>
              <a:t>La </a:t>
            </a:r>
            <a:r>
              <a:rPr lang="it-IT" altLang="it-IT" dirty="0"/>
              <a:t>figura composta dei nomi è formata, come abbiamo detto, in due modi, cioè da nomi integri oppure da uno integro e da uno corrotto. Ma questi variati tra loro, per come sono i nomi, formano la figura </a:t>
            </a:r>
            <a:r>
              <a:rPr lang="it-IT" altLang="it-IT" dirty="0" smtClean="0"/>
              <a:t>composta. […]</a:t>
            </a:r>
            <a:endParaRPr lang="it-IT" altLang="it-IT" i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PROBO (IV sec. d.C.)</a:t>
            </a:r>
          </a:p>
        </p:txBody>
      </p:sp>
    </p:spTree>
    <p:extLst>
      <p:ext uri="{BB962C8B-B14F-4D97-AF65-F5344CB8AC3E}">
        <p14:creationId xmlns:p14="http://schemas.microsoft.com/office/powerpoint/2010/main" val="3445716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PROBO (IV sec. d.C.)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267575"/>
            <a:ext cx="8642350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 smtClean="0"/>
              <a:t>Curiosamente </a:t>
            </a:r>
            <a:r>
              <a:rPr lang="it-IT" altLang="it-IT" sz="2000" b="1" dirty="0" smtClean="0"/>
              <a:t>non ammette l’esistenza di composti nominali </a:t>
            </a:r>
          </a:p>
          <a:p>
            <a:pPr algn="just"/>
            <a:r>
              <a:rPr lang="it-IT" altLang="it-IT" sz="2000" dirty="0" smtClean="0"/>
              <a:t>formati </a:t>
            </a:r>
            <a:r>
              <a:rPr lang="it-IT" altLang="it-IT" sz="2000" b="1" i="1" dirty="0" smtClean="0"/>
              <a:t>ex </a:t>
            </a:r>
            <a:r>
              <a:rPr lang="it-IT" altLang="it-IT" sz="2000" b="1" i="1" dirty="0" err="1" smtClean="0"/>
              <a:t>duobus</a:t>
            </a:r>
            <a:r>
              <a:rPr lang="it-IT" altLang="it-IT" sz="2000" b="1" i="1" dirty="0" smtClean="0"/>
              <a:t> </a:t>
            </a:r>
            <a:r>
              <a:rPr lang="it-IT" altLang="it-IT" sz="2000" b="1" i="1" dirty="0" err="1" smtClean="0"/>
              <a:t>corruptis</a:t>
            </a:r>
            <a:r>
              <a:rPr lang="it-IT" altLang="it-IT" sz="2000" dirty="0" smtClean="0"/>
              <a:t>.</a:t>
            </a:r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i="1" dirty="0" smtClean="0"/>
              <a:t>Sane </a:t>
            </a:r>
            <a:r>
              <a:rPr lang="it-IT" altLang="it-IT" i="1" dirty="0" err="1"/>
              <a:t>etiam</a:t>
            </a:r>
            <a:r>
              <a:rPr lang="it-IT" altLang="it-IT" i="1" dirty="0"/>
              <a:t> hoc </a:t>
            </a:r>
            <a:r>
              <a:rPr lang="it-IT" altLang="it-IT" i="1" dirty="0" err="1"/>
              <a:t>monemus</a:t>
            </a:r>
            <a:r>
              <a:rPr lang="it-IT" altLang="it-IT" i="1" dirty="0"/>
              <a:t>, </a:t>
            </a:r>
            <a:r>
              <a:rPr lang="it-IT" altLang="it-IT" i="1" dirty="0" err="1"/>
              <a:t>quod</a:t>
            </a:r>
            <a:r>
              <a:rPr lang="it-IT" altLang="it-IT" i="1" dirty="0"/>
              <a:t> </a:t>
            </a:r>
            <a:r>
              <a:rPr lang="it-IT" altLang="it-IT" i="1" dirty="0" err="1"/>
              <a:t>sint</a:t>
            </a:r>
            <a:r>
              <a:rPr lang="it-IT" altLang="it-IT" i="1" dirty="0"/>
              <a:t> </a:t>
            </a:r>
            <a:r>
              <a:rPr lang="it-IT" altLang="it-IT" i="1" dirty="0" err="1"/>
              <a:t>aliqui</a:t>
            </a:r>
            <a:r>
              <a:rPr lang="it-IT" altLang="it-IT" i="1" dirty="0"/>
              <a:t> </a:t>
            </a:r>
            <a:r>
              <a:rPr lang="it-IT" altLang="it-IT" i="1" dirty="0" err="1"/>
              <a:t>artis</a:t>
            </a:r>
            <a:r>
              <a:rPr lang="it-IT" altLang="it-IT" i="1" dirty="0"/>
              <a:t> </a:t>
            </a:r>
            <a:r>
              <a:rPr lang="it-IT" altLang="it-IT" i="1" dirty="0" err="1"/>
              <a:t>latores</a:t>
            </a:r>
            <a:r>
              <a:rPr lang="it-IT" altLang="it-IT" i="1" dirty="0"/>
              <a:t>, qui </a:t>
            </a:r>
            <a:r>
              <a:rPr lang="it-IT" altLang="it-IT" b="1" i="1" dirty="0"/>
              <a:t>ex </a:t>
            </a:r>
            <a:r>
              <a:rPr lang="it-IT" altLang="it-IT" b="1" i="1" dirty="0" err="1"/>
              <a:t>duobus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corruptis</a:t>
            </a:r>
            <a:r>
              <a:rPr lang="it-IT" altLang="it-IT" i="1" dirty="0"/>
              <a:t> </a:t>
            </a:r>
            <a:r>
              <a:rPr lang="it-IT" altLang="it-IT" i="1" dirty="0" err="1"/>
              <a:t>dicant</a:t>
            </a:r>
            <a:r>
              <a:rPr lang="it-IT" altLang="it-IT" i="1" dirty="0"/>
              <a:t> fieri posse </a:t>
            </a:r>
            <a:r>
              <a:rPr lang="it-IT" altLang="it-IT" b="1" i="1" dirty="0" err="1"/>
              <a:t>figuram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compositam</a:t>
            </a:r>
            <a:r>
              <a:rPr lang="it-IT" altLang="it-IT" i="1" dirty="0"/>
              <a:t>. </a:t>
            </a:r>
            <a:r>
              <a:rPr lang="it-IT" altLang="it-IT" i="1" dirty="0" err="1"/>
              <a:t>Sed</a:t>
            </a:r>
            <a:r>
              <a:rPr lang="it-IT" altLang="it-IT" i="1" dirty="0"/>
              <a:t> contra </a:t>
            </a:r>
            <a:r>
              <a:rPr lang="it-IT" altLang="it-IT" i="1" dirty="0" err="1"/>
              <a:t>eorundem</a:t>
            </a:r>
            <a:r>
              <a:rPr lang="it-IT" altLang="it-IT" i="1" dirty="0"/>
              <a:t> </a:t>
            </a:r>
            <a:r>
              <a:rPr lang="it-IT" altLang="it-IT" i="1" dirty="0" err="1"/>
              <a:t>inperitiam</a:t>
            </a:r>
            <a:r>
              <a:rPr lang="it-IT" altLang="it-IT" i="1" dirty="0"/>
              <a:t> non </a:t>
            </a:r>
            <a:r>
              <a:rPr lang="it-IT" altLang="it-IT" i="1" dirty="0" err="1"/>
              <a:t>dignum</a:t>
            </a:r>
            <a:r>
              <a:rPr lang="it-IT" altLang="it-IT" i="1" dirty="0"/>
              <a:t> est ut nostra </a:t>
            </a:r>
            <a:r>
              <a:rPr lang="it-IT" altLang="it-IT" i="1" dirty="0" err="1"/>
              <a:t>respondeat</a:t>
            </a:r>
            <a:r>
              <a:rPr lang="it-IT" altLang="it-IT" i="1" dirty="0"/>
              <a:t> </a:t>
            </a:r>
            <a:r>
              <a:rPr lang="it-IT" altLang="it-IT" i="1" dirty="0" err="1"/>
              <a:t>scientia</a:t>
            </a:r>
            <a:r>
              <a:rPr lang="it-IT" altLang="it-IT" i="1" dirty="0"/>
              <a:t>, </a:t>
            </a:r>
            <a:r>
              <a:rPr lang="it-IT" altLang="it-IT" i="1" dirty="0" err="1"/>
              <a:t>quandoquidem</a:t>
            </a:r>
            <a:r>
              <a:rPr lang="it-IT" altLang="it-IT" i="1" dirty="0"/>
              <a:t> nulla pars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 </a:t>
            </a:r>
            <a:r>
              <a:rPr lang="it-IT" altLang="it-IT" i="1" dirty="0" err="1"/>
              <a:t>reperiatur</a:t>
            </a:r>
            <a:r>
              <a:rPr lang="it-IT" altLang="it-IT" i="1" dirty="0"/>
              <a:t>, </a:t>
            </a:r>
            <a:r>
              <a:rPr lang="it-IT" altLang="it-IT" i="1" dirty="0" err="1"/>
              <a:t>quae</a:t>
            </a:r>
            <a:r>
              <a:rPr lang="it-IT" altLang="it-IT" i="1" dirty="0"/>
              <a:t> ex </a:t>
            </a:r>
            <a:r>
              <a:rPr lang="it-IT" altLang="it-IT" i="1" dirty="0" err="1"/>
              <a:t>duobus</a:t>
            </a:r>
            <a:r>
              <a:rPr lang="it-IT" altLang="it-IT" i="1" dirty="0"/>
              <a:t> </a:t>
            </a:r>
            <a:r>
              <a:rPr lang="it-IT" altLang="it-IT" i="1" dirty="0" err="1"/>
              <a:t>corruptis</a:t>
            </a:r>
            <a:r>
              <a:rPr lang="it-IT" altLang="it-IT" i="1" dirty="0"/>
              <a:t> </a:t>
            </a:r>
            <a:r>
              <a:rPr lang="it-IT" altLang="it-IT" i="1" dirty="0" err="1"/>
              <a:t>sit</a:t>
            </a:r>
            <a:r>
              <a:rPr lang="it-IT" altLang="it-IT" i="1" dirty="0"/>
              <a:t> </a:t>
            </a:r>
            <a:r>
              <a:rPr lang="it-IT" altLang="it-IT" i="1" dirty="0" err="1"/>
              <a:t>constituta</a:t>
            </a:r>
            <a:r>
              <a:rPr lang="it-IT" altLang="it-IT" i="1" dirty="0"/>
              <a:t>, </a:t>
            </a:r>
            <a:r>
              <a:rPr lang="it-IT" altLang="it-IT" i="1" dirty="0" err="1"/>
              <a:t>nisi</a:t>
            </a:r>
            <a:r>
              <a:rPr lang="it-IT" altLang="it-IT" i="1" dirty="0"/>
              <a:t> si contra </a:t>
            </a:r>
            <a:r>
              <a:rPr lang="it-IT" altLang="it-IT" i="1" dirty="0" err="1"/>
              <a:t>praecepta</a:t>
            </a:r>
            <a:r>
              <a:rPr lang="it-IT" altLang="it-IT" i="1" dirty="0"/>
              <a:t> </a:t>
            </a:r>
            <a:r>
              <a:rPr lang="it-IT" altLang="it-IT" i="1" dirty="0" err="1"/>
              <a:t>caelitus</a:t>
            </a:r>
            <a:r>
              <a:rPr lang="it-IT" altLang="it-IT" i="1" dirty="0"/>
              <a:t> data </a:t>
            </a:r>
            <a:r>
              <a:rPr lang="it-IT" altLang="it-IT" i="1" dirty="0" err="1"/>
              <a:t>integrum</a:t>
            </a:r>
            <a:r>
              <a:rPr lang="it-IT" altLang="it-IT" i="1" dirty="0"/>
              <a:t>, hoc est </a:t>
            </a:r>
            <a:r>
              <a:rPr lang="it-IT" altLang="it-IT" i="1" dirty="0" err="1"/>
              <a:t>partem</a:t>
            </a:r>
            <a:r>
              <a:rPr lang="it-IT" altLang="it-IT" i="1" dirty="0"/>
              <a:t> </a:t>
            </a:r>
            <a:r>
              <a:rPr lang="it-IT" altLang="it-IT" i="1" dirty="0" err="1"/>
              <a:t>orationis</a:t>
            </a:r>
            <a:r>
              <a:rPr lang="it-IT" altLang="it-IT" i="1" dirty="0"/>
              <a:t>, in </a:t>
            </a:r>
            <a:r>
              <a:rPr lang="it-IT" altLang="it-IT" i="1" dirty="0" err="1"/>
              <a:t>duas</a:t>
            </a:r>
            <a:r>
              <a:rPr lang="it-IT" altLang="it-IT" i="1" dirty="0"/>
              <a:t> </a:t>
            </a:r>
            <a:r>
              <a:rPr lang="it-IT" altLang="it-IT" i="1" dirty="0" err="1"/>
              <a:t>partes</a:t>
            </a:r>
            <a:r>
              <a:rPr lang="it-IT" altLang="it-IT" i="1" dirty="0"/>
              <a:t> </a:t>
            </a:r>
            <a:r>
              <a:rPr lang="it-IT" altLang="it-IT" i="1" dirty="0" err="1"/>
              <a:t>scindunt</a:t>
            </a:r>
            <a:r>
              <a:rPr lang="it-IT" altLang="it-IT" i="1" dirty="0"/>
              <a:t> et </a:t>
            </a:r>
            <a:r>
              <a:rPr lang="it-IT" altLang="it-IT" i="1" dirty="0" err="1"/>
              <a:t>compositam</a:t>
            </a:r>
            <a:r>
              <a:rPr lang="it-IT" altLang="it-IT" i="1" dirty="0"/>
              <a:t> </a:t>
            </a:r>
            <a:r>
              <a:rPr lang="it-IT" altLang="it-IT" i="1" dirty="0" err="1"/>
              <a:t>figuram</a:t>
            </a:r>
            <a:r>
              <a:rPr lang="it-IT" altLang="it-IT" i="1" dirty="0"/>
              <a:t> ex </a:t>
            </a:r>
            <a:r>
              <a:rPr lang="it-IT" altLang="it-IT" i="1" dirty="0" err="1"/>
              <a:t>ipsis</a:t>
            </a:r>
            <a:r>
              <a:rPr lang="it-IT" altLang="it-IT" i="1" dirty="0"/>
              <a:t> </a:t>
            </a:r>
            <a:r>
              <a:rPr lang="it-IT" altLang="it-IT" i="1" dirty="0" err="1"/>
              <a:t>constituunt</a:t>
            </a:r>
            <a:r>
              <a:rPr lang="it-IT" altLang="it-IT" i="1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Ammoniamo </a:t>
            </a:r>
            <a:r>
              <a:rPr lang="it-IT" altLang="it-IT" dirty="0"/>
              <a:t>anche che ci sono alcuni grammatici che affermano che una </a:t>
            </a:r>
            <a:r>
              <a:rPr lang="it-IT" altLang="it-IT" b="1" dirty="0"/>
              <a:t>figura composta</a:t>
            </a:r>
            <a:r>
              <a:rPr lang="it-IT" altLang="it-IT" dirty="0"/>
              <a:t> può essere prodotta anche a partire </a:t>
            </a:r>
            <a:r>
              <a:rPr lang="it-IT" altLang="it-IT" b="1" dirty="0"/>
              <a:t>da due nomi corrotti</a:t>
            </a:r>
            <a:r>
              <a:rPr lang="it-IT" altLang="it-IT" dirty="0"/>
              <a:t>. Ma contro l’imperizia di costoro non è degno che risponda la nostra sapienza, giacché non si trova nessuna parte del discorso che sia costituita da due nomi corrotti, a meno che, contro i precetti dati dall’alto, non scindano in due parti un nome integro, cioè una parte del discorso, e formino a partire da loro una figura </a:t>
            </a:r>
            <a:r>
              <a:rPr lang="it-IT" altLang="it-IT" dirty="0" smtClean="0"/>
              <a:t>composta.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069985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DONATO (IV sec. d.C.)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827396"/>
            <a:ext cx="8640960" cy="49398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it-IT" sz="2000" dirty="0" smtClean="0"/>
              <a:t>Gli sono attribuite due </a:t>
            </a:r>
            <a:r>
              <a:rPr lang="it-IT" sz="2000" i="1" dirty="0" err="1" smtClean="0"/>
              <a:t>Artes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grammaticae</a:t>
            </a:r>
            <a:r>
              <a:rPr lang="it-IT" sz="2000" dirty="0" smtClean="0"/>
              <a:t>:</a:t>
            </a:r>
          </a:p>
          <a:p>
            <a:pPr indent="-180000" algn="just">
              <a:buFont typeface="+mj-lt"/>
              <a:buAutoNum type="arabicPeriod"/>
            </a:pPr>
            <a:r>
              <a:rPr lang="it-IT" sz="2000" dirty="0" smtClean="0"/>
              <a:t>l’</a:t>
            </a:r>
            <a:r>
              <a:rPr lang="it-IT" sz="2000" b="1" i="1" dirty="0" smtClean="0"/>
              <a:t>Ars minor</a:t>
            </a:r>
            <a:r>
              <a:rPr lang="it-IT" sz="2000" dirty="0" smtClean="0"/>
              <a:t> è strutturata come un </a:t>
            </a:r>
            <a:r>
              <a:rPr lang="it-IT" sz="2000" b="1" dirty="0" smtClean="0"/>
              <a:t>breve trattato</a:t>
            </a:r>
            <a:r>
              <a:rPr lang="it-IT" sz="2000" dirty="0" smtClean="0"/>
              <a:t> in forma di </a:t>
            </a:r>
            <a:r>
              <a:rPr lang="it-IT" sz="2000" b="1" dirty="0" smtClean="0"/>
              <a:t>domanda-risposta</a:t>
            </a:r>
            <a:r>
              <a:rPr lang="it-IT" sz="2000" dirty="0" smtClean="0"/>
              <a:t>;</a:t>
            </a:r>
          </a:p>
          <a:p>
            <a:pPr indent="-180000" algn="just">
              <a:buFont typeface="+mj-lt"/>
              <a:buAutoNum type="arabicPeriod"/>
            </a:pPr>
            <a:r>
              <a:rPr lang="it-IT" sz="2000" dirty="0" smtClean="0"/>
              <a:t>l’</a:t>
            </a:r>
            <a:r>
              <a:rPr lang="it-IT" sz="2000" b="1" i="1" dirty="0" smtClean="0"/>
              <a:t>Ars </a:t>
            </a:r>
            <a:r>
              <a:rPr lang="it-IT" sz="2000" b="1" i="1" dirty="0" err="1" smtClean="0"/>
              <a:t>maior</a:t>
            </a:r>
            <a:r>
              <a:rPr lang="it-IT" sz="2000" dirty="0" smtClean="0"/>
              <a:t> è un </a:t>
            </a:r>
            <a:r>
              <a:rPr lang="it-IT" sz="2000" b="1" dirty="0" smtClean="0"/>
              <a:t>trattato in tre libri</a:t>
            </a:r>
            <a:r>
              <a:rPr lang="it-IT" sz="2000" dirty="0" smtClean="0"/>
              <a:t> </a:t>
            </a:r>
          </a:p>
          <a:p>
            <a:pPr indent="180000" algn="just"/>
            <a:r>
              <a:rPr lang="it-IT" sz="2000" dirty="0" smtClean="0"/>
              <a:t>che riprende in modo più ampio i contenuti dell’</a:t>
            </a:r>
            <a:r>
              <a:rPr lang="it-IT" sz="2000" i="1" dirty="0" smtClean="0"/>
              <a:t>Ars minor</a:t>
            </a:r>
            <a:r>
              <a:rPr lang="it-IT" sz="20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it-IT" sz="2000" dirty="0" smtClean="0"/>
              <a:t>Egli tratta anche dei nomi </a:t>
            </a:r>
            <a:r>
              <a:rPr lang="it-IT" sz="2000" dirty="0"/>
              <a:t>che </a:t>
            </a:r>
            <a:r>
              <a:rPr lang="it-IT" sz="2000" dirty="0" smtClean="0"/>
              <a:t>con </a:t>
            </a:r>
            <a:r>
              <a:rPr lang="it-IT" sz="2000" dirty="0"/>
              <a:t>terminologia moderna definiamo </a:t>
            </a:r>
            <a:r>
              <a:rPr lang="it-IT" sz="2000" b="1" dirty="0" smtClean="0"/>
              <a:t>giustapposti</a:t>
            </a:r>
            <a:r>
              <a:rPr lang="it-IT" sz="2000" dirty="0" smtClean="0"/>
              <a:t>.</a:t>
            </a:r>
          </a:p>
          <a:p>
            <a:pPr algn="just"/>
            <a:r>
              <a:rPr lang="it-IT" i="1" dirty="0" smtClean="0"/>
              <a:t>In </a:t>
            </a:r>
            <a:r>
              <a:rPr lang="it-IT" i="1" dirty="0" err="1"/>
              <a:t>declinatione</a:t>
            </a:r>
            <a:r>
              <a:rPr lang="it-IT" i="1" dirty="0"/>
              <a:t> </a:t>
            </a:r>
            <a:r>
              <a:rPr lang="it-IT" i="1" dirty="0" err="1"/>
              <a:t>conpositorum</a:t>
            </a:r>
            <a:r>
              <a:rPr lang="it-IT" i="1" dirty="0"/>
              <a:t> </a:t>
            </a:r>
            <a:r>
              <a:rPr lang="it-IT" i="1" dirty="0" err="1"/>
              <a:t>nominum</a:t>
            </a:r>
            <a:r>
              <a:rPr lang="it-IT" i="1" dirty="0"/>
              <a:t> </a:t>
            </a:r>
            <a:r>
              <a:rPr lang="it-IT" i="1" dirty="0" err="1"/>
              <a:t>animaduertere</a:t>
            </a:r>
            <a:r>
              <a:rPr lang="it-IT" i="1" dirty="0"/>
              <a:t> </a:t>
            </a:r>
            <a:r>
              <a:rPr lang="it-IT" i="1" dirty="0" err="1"/>
              <a:t>debemus</a:t>
            </a:r>
            <a:r>
              <a:rPr lang="it-IT" i="1" dirty="0"/>
              <a:t>, ea, </a:t>
            </a:r>
            <a:r>
              <a:rPr lang="it-IT" i="1" dirty="0" err="1"/>
              <a:t>quae</a:t>
            </a:r>
            <a:r>
              <a:rPr lang="it-IT" i="1" dirty="0"/>
              <a:t> </a:t>
            </a:r>
            <a:r>
              <a:rPr lang="it-IT" b="1" i="1" dirty="0"/>
              <a:t>ex </a:t>
            </a:r>
            <a:r>
              <a:rPr lang="it-IT" b="1" i="1" dirty="0" err="1"/>
              <a:t>duobus</a:t>
            </a:r>
            <a:r>
              <a:rPr lang="it-IT" b="1" i="1" dirty="0"/>
              <a:t> </a:t>
            </a:r>
            <a:r>
              <a:rPr lang="it-IT" b="1" i="1" dirty="0" err="1"/>
              <a:t>nominatiuis</a:t>
            </a:r>
            <a:r>
              <a:rPr lang="it-IT" b="1" i="1" dirty="0"/>
              <a:t> </a:t>
            </a:r>
            <a:r>
              <a:rPr lang="it-IT" i="1" dirty="0" err="1"/>
              <a:t>conposita</a:t>
            </a:r>
            <a:r>
              <a:rPr lang="it-IT" i="1" dirty="0"/>
              <a:t> </a:t>
            </a:r>
            <a:r>
              <a:rPr lang="it-IT" i="1" dirty="0" err="1"/>
              <a:t>fuerint</a:t>
            </a:r>
            <a:r>
              <a:rPr lang="it-IT" i="1" dirty="0"/>
              <a:t>, </a:t>
            </a:r>
            <a:r>
              <a:rPr lang="it-IT" b="1" i="1" dirty="0"/>
              <a:t>ex </a:t>
            </a:r>
            <a:r>
              <a:rPr lang="it-IT" b="1" i="1" dirty="0" err="1"/>
              <a:t>utraque</a:t>
            </a:r>
            <a:r>
              <a:rPr lang="it-IT" b="1" i="1" dirty="0"/>
              <a:t> parte per </a:t>
            </a:r>
            <a:r>
              <a:rPr lang="it-IT" b="1" i="1" dirty="0" err="1"/>
              <a:t>omnes</a:t>
            </a:r>
            <a:r>
              <a:rPr lang="it-IT" b="1" i="1" dirty="0"/>
              <a:t> casus </a:t>
            </a:r>
            <a:r>
              <a:rPr lang="it-IT" b="1" i="1" dirty="0" err="1"/>
              <a:t>declinari</a:t>
            </a:r>
            <a:r>
              <a:rPr lang="it-IT" i="1" dirty="0"/>
              <a:t>, ut </a:t>
            </a:r>
            <a:r>
              <a:rPr lang="it-IT" dirty="0" err="1"/>
              <a:t>eques</a:t>
            </a:r>
            <a:r>
              <a:rPr lang="it-IT" dirty="0"/>
              <a:t> </a:t>
            </a:r>
            <a:r>
              <a:rPr lang="it-IT" dirty="0" err="1"/>
              <a:t>Romanus</a:t>
            </a:r>
            <a:r>
              <a:rPr lang="it-IT" i="1" dirty="0"/>
              <a:t>, </a:t>
            </a:r>
            <a:r>
              <a:rPr lang="it-IT" dirty="0" err="1"/>
              <a:t>praetor</a:t>
            </a:r>
            <a:r>
              <a:rPr lang="it-IT" dirty="0"/>
              <a:t> </a:t>
            </a:r>
            <a:r>
              <a:rPr lang="it-IT" dirty="0" err="1"/>
              <a:t>urbanus</a:t>
            </a:r>
            <a:r>
              <a:rPr lang="it-IT" i="1" dirty="0"/>
              <a:t>; </a:t>
            </a:r>
            <a:r>
              <a:rPr lang="it-IT" i="1" dirty="0" err="1"/>
              <a:t>quae</a:t>
            </a:r>
            <a:r>
              <a:rPr lang="it-IT" i="1" dirty="0"/>
              <a:t> </a:t>
            </a:r>
            <a:r>
              <a:rPr lang="it-IT" b="1" i="1" dirty="0"/>
              <a:t>ex </a:t>
            </a:r>
            <a:r>
              <a:rPr lang="it-IT" b="1" i="1" dirty="0" err="1"/>
              <a:t>nominatiuo</a:t>
            </a:r>
            <a:r>
              <a:rPr lang="it-IT" b="1" i="1" dirty="0"/>
              <a:t> et </a:t>
            </a:r>
            <a:r>
              <a:rPr lang="it-IT" b="1" i="1" dirty="0" err="1"/>
              <a:t>quolibet</a:t>
            </a:r>
            <a:r>
              <a:rPr lang="it-IT" b="1" i="1" dirty="0"/>
              <a:t> alio </a:t>
            </a:r>
            <a:r>
              <a:rPr lang="it-IT" b="1" i="1" dirty="0" err="1"/>
              <a:t>casu</a:t>
            </a:r>
            <a:r>
              <a:rPr lang="it-IT" b="1" i="1" dirty="0"/>
              <a:t> </a:t>
            </a:r>
            <a:r>
              <a:rPr lang="it-IT" i="1" dirty="0" err="1"/>
              <a:t>conposita</a:t>
            </a:r>
            <a:r>
              <a:rPr lang="it-IT" i="1" dirty="0"/>
              <a:t> </a:t>
            </a:r>
            <a:r>
              <a:rPr lang="it-IT" i="1" dirty="0" err="1"/>
              <a:t>fuerint</a:t>
            </a:r>
            <a:r>
              <a:rPr lang="it-IT" i="1" dirty="0"/>
              <a:t>, </a:t>
            </a:r>
            <a:r>
              <a:rPr lang="it-IT" b="1" i="1" dirty="0"/>
              <a:t>ea parte </a:t>
            </a:r>
            <a:r>
              <a:rPr lang="it-IT" b="1" i="1" dirty="0" err="1"/>
              <a:t>declinari</a:t>
            </a:r>
            <a:r>
              <a:rPr lang="it-IT" b="1" i="1" dirty="0"/>
              <a:t> tantum, qua </a:t>
            </a:r>
            <a:r>
              <a:rPr lang="it-IT" b="1" i="1" dirty="0" err="1"/>
              <a:t>fuerit</a:t>
            </a:r>
            <a:r>
              <a:rPr lang="it-IT" b="1" i="1" dirty="0"/>
              <a:t> </a:t>
            </a:r>
            <a:r>
              <a:rPr lang="it-IT" b="1" i="1" dirty="0" err="1"/>
              <a:t>nominatiuus</a:t>
            </a:r>
            <a:r>
              <a:rPr lang="it-IT" b="1" i="1" dirty="0"/>
              <a:t> casus</a:t>
            </a:r>
            <a:r>
              <a:rPr lang="it-IT" i="1" dirty="0"/>
              <a:t>, ut </a:t>
            </a:r>
            <a:r>
              <a:rPr lang="it-IT" dirty="0" err="1"/>
              <a:t>praefectus</a:t>
            </a:r>
            <a:r>
              <a:rPr lang="it-IT" dirty="0"/>
              <a:t> </a:t>
            </a:r>
            <a:r>
              <a:rPr lang="it-IT" dirty="0" err="1"/>
              <a:t>equitum</a:t>
            </a:r>
            <a:r>
              <a:rPr lang="it-IT" i="1" dirty="0"/>
              <a:t>, </a:t>
            </a:r>
            <a:r>
              <a:rPr lang="it-IT" dirty="0" err="1"/>
              <a:t>senatus</a:t>
            </a:r>
            <a:r>
              <a:rPr lang="it-IT" dirty="0"/>
              <a:t> </a:t>
            </a:r>
            <a:r>
              <a:rPr lang="it-IT" dirty="0" err="1"/>
              <a:t>consultum</a:t>
            </a:r>
            <a:r>
              <a:rPr lang="it-IT" i="1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dirty="0"/>
              <a:t>Nella flessione dei nomi composti dobbiamo prestare attenzione al fatto che quelli che sono </a:t>
            </a:r>
            <a:r>
              <a:rPr lang="it-IT" b="1" dirty="0"/>
              <a:t>composti da due nominativi</a:t>
            </a:r>
            <a:r>
              <a:rPr lang="it-IT" dirty="0"/>
              <a:t>, vengono </a:t>
            </a:r>
            <a:r>
              <a:rPr lang="it-IT" b="1" dirty="0"/>
              <a:t>declinati in ogni caso per ogni membro</a:t>
            </a:r>
            <a:r>
              <a:rPr lang="it-IT" dirty="0"/>
              <a:t>, come </a:t>
            </a:r>
            <a:r>
              <a:rPr lang="it-IT" i="1" dirty="0" err="1"/>
              <a:t>eques</a:t>
            </a:r>
            <a:r>
              <a:rPr lang="it-IT" i="1" dirty="0"/>
              <a:t> </a:t>
            </a:r>
            <a:r>
              <a:rPr lang="it-IT" i="1" dirty="0" err="1"/>
              <a:t>Romanus</a:t>
            </a:r>
            <a:r>
              <a:rPr lang="it-IT" dirty="0"/>
              <a:t>, </a:t>
            </a:r>
            <a:r>
              <a:rPr lang="it-IT" i="1" dirty="0" err="1"/>
              <a:t>praetor</a:t>
            </a:r>
            <a:r>
              <a:rPr lang="it-IT" i="1" dirty="0"/>
              <a:t> </a:t>
            </a:r>
            <a:r>
              <a:rPr lang="it-IT" i="1" dirty="0" err="1"/>
              <a:t>urbanus</a:t>
            </a:r>
            <a:r>
              <a:rPr lang="it-IT" dirty="0"/>
              <a:t>; quelli invece che sono </a:t>
            </a:r>
            <a:r>
              <a:rPr lang="it-IT" b="1" dirty="0"/>
              <a:t>composti da un nominativo e da qualunque altro caso</a:t>
            </a:r>
            <a:r>
              <a:rPr lang="it-IT" dirty="0"/>
              <a:t>, vengono </a:t>
            </a:r>
            <a:r>
              <a:rPr lang="it-IT" b="1" dirty="0"/>
              <a:t>declinati solo in quel membro che è al caso nominativo</a:t>
            </a:r>
            <a:r>
              <a:rPr lang="it-IT" dirty="0"/>
              <a:t>, come </a:t>
            </a:r>
            <a:r>
              <a:rPr lang="it-IT" i="1" dirty="0" err="1"/>
              <a:t>praefectus</a:t>
            </a:r>
            <a:r>
              <a:rPr lang="it-IT" i="1" dirty="0"/>
              <a:t> </a:t>
            </a:r>
            <a:r>
              <a:rPr lang="it-IT" i="1" dirty="0" err="1"/>
              <a:t>equitum</a:t>
            </a:r>
            <a:r>
              <a:rPr lang="it-IT" dirty="0"/>
              <a:t>, </a:t>
            </a:r>
            <a:r>
              <a:rPr lang="it-IT" i="1" dirty="0" err="1"/>
              <a:t>senatus</a:t>
            </a:r>
            <a:r>
              <a:rPr lang="it-IT" i="1" dirty="0"/>
              <a:t> </a:t>
            </a:r>
            <a:r>
              <a:rPr lang="it-IT" i="1" dirty="0" err="1"/>
              <a:t>consultum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2488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SERVIO (IV-V sec. d.C.)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420888"/>
            <a:ext cx="8640960" cy="36317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Il </a:t>
            </a:r>
            <a:r>
              <a:rPr lang="it-IT" sz="2000" b="1" i="1" dirty="0" err="1" smtClean="0"/>
              <a:t>Commentarius</a:t>
            </a:r>
            <a:r>
              <a:rPr lang="it-IT" sz="2000" b="1" i="1" dirty="0" smtClean="0"/>
              <a:t> in </a:t>
            </a:r>
            <a:r>
              <a:rPr lang="it-IT" sz="2000" b="1" i="1" dirty="0" err="1" smtClean="0"/>
              <a:t>artem</a:t>
            </a:r>
            <a:r>
              <a:rPr lang="it-IT" sz="2000" b="1" i="1" dirty="0" smtClean="0"/>
              <a:t> Donati</a:t>
            </a:r>
            <a:r>
              <a:rPr lang="it-IT" sz="2000" dirty="0" smtClean="0"/>
              <a:t> risponde a distanza a quanto scriveva Probo </a:t>
            </a:r>
          </a:p>
          <a:p>
            <a:pPr algn="just"/>
            <a:r>
              <a:rPr lang="it-IT" sz="2000" dirty="0" smtClean="0"/>
              <a:t>circa l’impossibilità di avere </a:t>
            </a:r>
            <a:r>
              <a:rPr lang="it-IT" sz="2000" b="1" i="1" dirty="0" smtClean="0"/>
              <a:t>composita ex </a:t>
            </a:r>
            <a:r>
              <a:rPr lang="it-IT" sz="2000" b="1" i="1" dirty="0" err="1" smtClean="0"/>
              <a:t>duobus</a:t>
            </a:r>
            <a:r>
              <a:rPr lang="it-IT" sz="2000" b="1" i="1" dirty="0" smtClean="0"/>
              <a:t> </a:t>
            </a:r>
            <a:r>
              <a:rPr lang="it-IT" sz="2000" b="1" i="1" dirty="0" err="1" smtClean="0"/>
              <a:t>corruptis</a:t>
            </a:r>
            <a:r>
              <a:rPr lang="it-IT" sz="2000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i="1" dirty="0" err="1"/>
              <a:t>Quod</a:t>
            </a:r>
            <a:r>
              <a:rPr lang="it-IT" i="1" dirty="0"/>
              <a:t> </a:t>
            </a:r>
            <a:r>
              <a:rPr lang="it-IT" i="1" dirty="0" err="1"/>
              <a:t>autem</a:t>
            </a:r>
            <a:r>
              <a:rPr lang="it-IT" i="1" dirty="0"/>
              <a:t> </a:t>
            </a:r>
            <a:r>
              <a:rPr lang="it-IT" i="1" dirty="0" err="1"/>
              <a:t>dicit</a:t>
            </a:r>
            <a:r>
              <a:rPr lang="it-IT" i="1" dirty="0"/>
              <a:t> ex </a:t>
            </a:r>
            <a:r>
              <a:rPr lang="it-IT" i="1" dirty="0" err="1"/>
              <a:t>corruptis</a:t>
            </a:r>
            <a:r>
              <a:rPr lang="it-IT" i="1" dirty="0"/>
              <a:t>, ita </a:t>
            </a:r>
            <a:r>
              <a:rPr lang="it-IT" i="1" dirty="0" err="1"/>
              <a:t>intellegere</a:t>
            </a:r>
            <a:r>
              <a:rPr lang="it-IT" i="1" dirty="0"/>
              <a:t> </a:t>
            </a:r>
            <a:r>
              <a:rPr lang="it-IT" i="1" dirty="0" err="1"/>
              <a:t>debemus</a:t>
            </a:r>
            <a:r>
              <a:rPr lang="it-IT" i="1" dirty="0"/>
              <a:t>, ut </a:t>
            </a:r>
            <a:r>
              <a:rPr lang="it-IT" i="1" dirty="0" err="1"/>
              <a:t>tunc</a:t>
            </a:r>
            <a:r>
              <a:rPr lang="it-IT" i="1" dirty="0"/>
              <a:t> </a:t>
            </a:r>
            <a:r>
              <a:rPr lang="it-IT" i="1" dirty="0" err="1"/>
              <a:t>intellegamus</a:t>
            </a:r>
            <a:r>
              <a:rPr lang="it-IT" i="1" dirty="0"/>
              <a:t> </a:t>
            </a:r>
            <a:r>
              <a:rPr lang="it-IT" i="1" dirty="0" err="1"/>
              <a:t>corrupta</a:t>
            </a:r>
            <a:r>
              <a:rPr lang="it-IT" i="1" dirty="0"/>
              <a:t> esse in </a:t>
            </a:r>
            <a:r>
              <a:rPr lang="it-IT" i="1" dirty="0" err="1"/>
              <a:t>conpositione</a:t>
            </a:r>
            <a:r>
              <a:rPr lang="it-IT" i="1" dirty="0"/>
              <a:t>, </a:t>
            </a:r>
            <a:r>
              <a:rPr lang="it-IT" i="1" dirty="0" err="1"/>
              <a:t>quotiens</a:t>
            </a:r>
            <a:r>
              <a:rPr lang="it-IT" i="1" dirty="0"/>
              <a:t> resoluta </a:t>
            </a:r>
            <a:r>
              <a:rPr lang="it-IT" i="1" dirty="0" err="1"/>
              <a:t>possunt</a:t>
            </a:r>
            <a:r>
              <a:rPr lang="it-IT" i="1" dirty="0"/>
              <a:t> &lt;esse&gt; integra: ut </a:t>
            </a:r>
            <a:r>
              <a:rPr lang="it-IT" i="1" dirty="0" err="1"/>
              <a:t>siqui</a:t>
            </a:r>
            <a:r>
              <a:rPr lang="it-IT" i="1" dirty="0"/>
              <a:t> </a:t>
            </a:r>
            <a:r>
              <a:rPr lang="it-IT" i="1" dirty="0" err="1"/>
              <a:t>dicat</a:t>
            </a:r>
            <a:r>
              <a:rPr lang="it-IT" i="1" dirty="0"/>
              <a:t> </a:t>
            </a:r>
            <a:r>
              <a:rPr lang="it-IT" i="1" dirty="0" err="1"/>
              <a:t>concipio</a:t>
            </a:r>
            <a:r>
              <a:rPr lang="it-IT" i="1" dirty="0"/>
              <a:t>, iure </a:t>
            </a:r>
            <a:r>
              <a:rPr lang="it-IT" i="1" dirty="0" err="1"/>
              <a:t>dicitur</a:t>
            </a:r>
            <a:r>
              <a:rPr lang="it-IT" i="1" dirty="0"/>
              <a:t> </a:t>
            </a:r>
            <a:r>
              <a:rPr lang="it-IT" i="1" dirty="0" err="1"/>
              <a:t>corruptum</a:t>
            </a:r>
            <a:r>
              <a:rPr lang="it-IT" i="1" dirty="0"/>
              <a:t>, </a:t>
            </a:r>
            <a:r>
              <a:rPr lang="it-IT" i="1" dirty="0" err="1"/>
              <a:t>quia</a:t>
            </a:r>
            <a:r>
              <a:rPr lang="it-IT" i="1" dirty="0"/>
              <a:t>, si </a:t>
            </a:r>
            <a:r>
              <a:rPr lang="it-IT" i="1" dirty="0" err="1"/>
              <a:t>soluatur</a:t>
            </a:r>
            <a:r>
              <a:rPr lang="it-IT" i="1" dirty="0"/>
              <a:t>, </a:t>
            </a:r>
            <a:r>
              <a:rPr lang="it-IT" i="1" dirty="0" err="1"/>
              <a:t>facit</a:t>
            </a:r>
            <a:r>
              <a:rPr lang="it-IT" i="1" dirty="0"/>
              <a:t> </a:t>
            </a:r>
            <a:r>
              <a:rPr lang="it-IT" dirty="0" err="1"/>
              <a:t>capio</a:t>
            </a:r>
            <a:r>
              <a:rPr lang="it-IT" i="1" dirty="0"/>
              <a:t>, </a:t>
            </a:r>
            <a:r>
              <a:rPr lang="it-IT" i="1" dirty="0" err="1"/>
              <a:t>quod</a:t>
            </a:r>
            <a:r>
              <a:rPr lang="it-IT" i="1" dirty="0"/>
              <a:t> est </a:t>
            </a:r>
            <a:r>
              <a:rPr lang="it-IT" i="1" dirty="0" err="1"/>
              <a:t>integrum</a:t>
            </a:r>
            <a:r>
              <a:rPr lang="it-IT" i="1" dirty="0"/>
              <a:t>; et </a:t>
            </a:r>
            <a:r>
              <a:rPr lang="it-IT" dirty="0" err="1"/>
              <a:t>conficio</a:t>
            </a:r>
            <a:r>
              <a:rPr lang="it-IT" dirty="0"/>
              <a:t> </a:t>
            </a:r>
            <a:r>
              <a:rPr lang="it-IT" i="1" dirty="0" err="1"/>
              <a:t>facit</a:t>
            </a:r>
            <a:r>
              <a:rPr lang="it-IT" i="1" dirty="0"/>
              <a:t> </a:t>
            </a:r>
            <a:r>
              <a:rPr lang="it-IT" dirty="0" err="1"/>
              <a:t>facio</a:t>
            </a:r>
            <a:r>
              <a:rPr lang="it-IT" dirty="0"/>
              <a:t> </a:t>
            </a:r>
            <a:r>
              <a:rPr lang="it-IT" i="1" dirty="0"/>
              <a:t>et </a:t>
            </a:r>
            <a:r>
              <a:rPr lang="it-IT" i="1" dirty="0" err="1"/>
              <a:t>similia</a:t>
            </a:r>
            <a:r>
              <a:rPr lang="it-IT" i="1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dirty="0"/>
              <a:t>Se parla di «figura composta a partire da elementi incompleti», dobbiamo intendere che essi sono incompleti in composizione, perché da soli possono essere integri: per questo, se uno dice </a:t>
            </a:r>
            <a:r>
              <a:rPr lang="it-IT" i="1" dirty="0" err="1"/>
              <a:t>concipio</a:t>
            </a:r>
            <a:r>
              <a:rPr lang="it-IT" dirty="0"/>
              <a:t>, giustamente lo definisce incompleto, in quanto, se lo riporta allo stato primitivo, ottiene </a:t>
            </a:r>
            <a:r>
              <a:rPr lang="it-IT" i="1" dirty="0" err="1"/>
              <a:t>capio</a:t>
            </a:r>
            <a:r>
              <a:rPr lang="it-IT" dirty="0"/>
              <a:t>, che è integro. Anche </a:t>
            </a:r>
            <a:r>
              <a:rPr lang="it-IT" i="1" dirty="0" err="1"/>
              <a:t>conficio</a:t>
            </a:r>
            <a:r>
              <a:rPr lang="it-IT" i="1" dirty="0"/>
              <a:t> </a:t>
            </a:r>
            <a:r>
              <a:rPr lang="it-IT" dirty="0"/>
              <a:t>deriva da </a:t>
            </a:r>
            <a:r>
              <a:rPr lang="it-IT" i="1" dirty="0" err="1"/>
              <a:t>facio</a:t>
            </a:r>
            <a:r>
              <a:rPr lang="it-IT" dirty="0"/>
              <a:t>, e così molti altri casi </a:t>
            </a:r>
            <a:r>
              <a:rPr lang="it-IT" dirty="0" smtClean="0"/>
              <a:t>analoghi.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74525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692696"/>
            <a:ext cx="8640960" cy="21390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greci</a:t>
            </a:r>
          </a:p>
          <a:p>
            <a:pPr algn="ctr"/>
            <a:r>
              <a:rPr lang="it-IT" sz="4000" b="1" dirty="0" smtClean="0"/>
              <a:t>DIONISIO TRACE (170-90 a.C. ?)</a:t>
            </a:r>
          </a:p>
          <a:p>
            <a:endParaRPr lang="it-IT" sz="1500" dirty="0"/>
          </a:p>
          <a:p>
            <a:pPr algn="just"/>
            <a:r>
              <a:rPr lang="it-IT" sz="2000" b="1" dirty="0"/>
              <a:t>Grammatico alessandrino</a:t>
            </a:r>
            <a:r>
              <a:rPr lang="it-IT" sz="2000" dirty="0"/>
              <a:t>, è autore della </a:t>
            </a:r>
            <a:r>
              <a:rPr lang="it-IT" sz="2000" b="1" dirty="0" err="1"/>
              <a:t>Τέχνη</a:t>
            </a:r>
            <a:r>
              <a:rPr lang="it-IT" sz="2000" b="1" dirty="0"/>
              <a:t> </a:t>
            </a:r>
            <a:r>
              <a:rPr lang="it-IT" sz="2000" b="1" dirty="0" err="1"/>
              <a:t>Γρ</a:t>
            </a:r>
            <a:r>
              <a:rPr lang="it-IT" sz="2000" b="1" dirty="0"/>
              <a:t>αμματική</a:t>
            </a:r>
            <a:r>
              <a:rPr lang="it-IT" sz="2000" dirty="0"/>
              <a:t> </a:t>
            </a:r>
            <a:endParaRPr lang="it-IT" sz="2000" dirty="0" smtClean="0"/>
          </a:p>
          <a:p>
            <a:pPr algn="just"/>
            <a:r>
              <a:rPr lang="it-IT" sz="2000" dirty="0" smtClean="0"/>
              <a:t>nella </a:t>
            </a:r>
            <a:r>
              <a:rPr lang="it-IT" sz="2000" dirty="0"/>
              <a:t>quale si trova la </a:t>
            </a:r>
            <a:r>
              <a:rPr lang="it-IT" sz="2000" b="1" dirty="0"/>
              <a:t>più antica trattazione sui composti </a:t>
            </a:r>
            <a:r>
              <a:rPr lang="it-IT" sz="2000" b="1" dirty="0" smtClean="0"/>
              <a:t>nominali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130" y="3048173"/>
            <a:ext cx="8642350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altLang="it-IT" b="1" dirty="0" err="1"/>
              <a:t>σχήμ</a:t>
            </a:r>
            <a:r>
              <a:rPr lang="it-IT" altLang="it-IT" b="1" dirty="0"/>
              <a:t>ατα</a:t>
            </a:r>
            <a:r>
              <a:rPr lang="it-IT" altLang="it-IT" dirty="0"/>
              <a:t> δὲ </a:t>
            </a:r>
            <a:r>
              <a:rPr lang="it-IT" altLang="it-IT" b="1" dirty="0"/>
              <a:t>ὀνομάτων</a:t>
            </a:r>
            <a:r>
              <a:rPr lang="it-IT" altLang="it-IT" dirty="0"/>
              <a:t> ἐστὶ τρία· ἁπλοῦν, σύνθετον, παρασύνθετον· 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ἁπ</a:t>
            </a:r>
            <a:r>
              <a:rPr lang="it-IT" altLang="it-IT" b="1" dirty="0" err="1"/>
              <a:t>λοῦν</a:t>
            </a:r>
            <a:r>
              <a:rPr lang="it-IT" altLang="it-IT" dirty="0"/>
              <a:t> </a:t>
            </a:r>
            <a:r>
              <a:rPr lang="it-IT" altLang="it-IT" dirty="0" err="1"/>
              <a:t>μὲν</a:t>
            </a:r>
            <a:r>
              <a:rPr lang="it-IT" altLang="it-IT" dirty="0"/>
              <a:t> </a:t>
            </a:r>
            <a:r>
              <a:rPr lang="it-IT" altLang="it-IT" dirty="0" err="1"/>
              <a:t>οἷον</a:t>
            </a:r>
            <a:r>
              <a:rPr lang="it-IT" altLang="it-IT" dirty="0"/>
              <a:t> </a:t>
            </a:r>
            <a:r>
              <a:rPr lang="it-IT" altLang="it-IT" i="1" dirty="0" err="1"/>
              <a:t>Μέμνων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 err="1"/>
              <a:t>σύνθετον</a:t>
            </a:r>
            <a:r>
              <a:rPr lang="it-IT" altLang="it-IT" dirty="0"/>
              <a:t>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dirty="0" err="1"/>
              <a:t>οἷον</a:t>
            </a:r>
            <a:r>
              <a:rPr lang="it-IT" altLang="it-IT" dirty="0"/>
              <a:t> </a:t>
            </a:r>
            <a:r>
              <a:rPr lang="it-IT" altLang="it-IT" i="1" dirty="0" err="1"/>
              <a:t>Ἀγ</a:t>
            </a:r>
            <a:r>
              <a:rPr lang="it-IT" altLang="it-IT" i="1" dirty="0"/>
              <a:t>αμέμνων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παρα</a:t>
            </a:r>
            <a:r>
              <a:rPr lang="it-IT" altLang="it-IT" b="1" dirty="0" err="1"/>
              <a:t>σύνθετον</a:t>
            </a:r>
            <a:r>
              <a:rPr lang="it-IT" altLang="it-IT" dirty="0"/>
              <a:t>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dirty="0" err="1"/>
              <a:t>οἷον</a:t>
            </a:r>
            <a:r>
              <a:rPr lang="it-IT" altLang="it-IT" dirty="0"/>
              <a:t> </a:t>
            </a:r>
            <a:r>
              <a:rPr lang="it-IT" altLang="it-IT" i="1" dirty="0" err="1"/>
              <a:t>Ἀγ</a:t>
            </a:r>
            <a:r>
              <a:rPr lang="it-IT" altLang="it-IT" i="1" dirty="0"/>
              <a:t>αμεμνονίδης</a:t>
            </a:r>
            <a:r>
              <a:rPr lang="it-IT" altLang="it-IT" dirty="0"/>
              <a:t> † </a:t>
            </a:r>
            <a:r>
              <a:rPr lang="it-IT" altLang="it-IT" i="1" dirty="0"/>
              <a:t>Φιλιππίδης</a:t>
            </a:r>
            <a:r>
              <a:rPr lang="it-IT" altLang="it-IT" dirty="0"/>
              <a:t>.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4797152"/>
            <a:ext cx="864235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altLang="it-IT" dirty="0" smtClean="0"/>
              <a:t>Le </a:t>
            </a:r>
            <a:r>
              <a:rPr lang="it-IT" altLang="it-IT" b="1" dirty="0"/>
              <a:t>figure dei nomi</a:t>
            </a:r>
            <a:r>
              <a:rPr lang="it-IT" altLang="it-IT" dirty="0"/>
              <a:t> sono poi tre: semplice, composta, derivata da </a:t>
            </a:r>
            <a:r>
              <a:rPr lang="it-IT" altLang="it-IT" dirty="0" smtClean="0"/>
              <a:t>composta</a:t>
            </a:r>
            <a:r>
              <a:rPr lang="it-IT" altLang="it-IT" dirty="0"/>
              <a:t>:</a:t>
            </a:r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semplice</a:t>
            </a:r>
            <a:r>
              <a:rPr lang="it-IT" altLang="it-IT" dirty="0"/>
              <a:t> come </a:t>
            </a:r>
            <a:r>
              <a:rPr lang="it-IT" altLang="it-IT" dirty="0" err="1"/>
              <a:t>Μέμνων</a:t>
            </a:r>
            <a:r>
              <a:rPr lang="it-IT" altLang="it-IT" dirty="0"/>
              <a:t> (</a:t>
            </a:r>
            <a:r>
              <a:rPr lang="it-IT" altLang="it-IT" dirty="0" err="1"/>
              <a:t>Memnone</a:t>
            </a:r>
            <a:r>
              <a:rPr lang="it-IT" altLang="it-IT" dirty="0" smtClean="0"/>
              <a:t>),</a:t>
            </a:r>
            <a:endParaRPr lang="it-IT" altLang="it-IT" dirty="0"/>
          </a:p>
          <a:p>
            <a:pPr algn="just">
              <a:spcBef>
                <a:spcPts val="600"/>
              </a:spcBef>
            </a:pPr>
            <a:r>
              <a:rPr lang="it-IT" altLang="it-IT" b="1" dirty="0"/>
              <a:t>composta</a:t>
            </a:r>
            <a:r>
              <a:rPr lang="it-IT" altLang="it-IT" dirty="0"/>
              <a:t> come </a:t>
            </a:r>
            <a:r>
              <a:rPr lang="it-IT" altLang="it-IT" dirty="0" err="1"/>
              <a:t>Ἀγ</a:t>
            </a:r>
            <a:r>
              <a:rPr lang="it-IT" altLang="it-IT" dirty="0"/>
              <a:t>αμέμνων (Agamennone</a:t>
            </a:r>
            <a:r>
              <a:rPr lang="it-IT" altLang="it-IT" dirty="0" smtClean="0"/>
              <a:t>),</a:t>
            </a:r>
            <a:endParaRPr lang="it-IT" altLang="it-IT" dirty="0"/>
          </a:p>
          <a:p>
            <a:pPr algn="just">
              <a:spcBef>
                <a:spcPts val="600"/>
              </a:spcBef>
            </a:pPr>
            <a:r>
              <a:rPr lang="it-IT" altLang="it-IT" dirty="0"/>
              <a:t>e </a:t>
            </a:r>
            <a:r>
              <a:rPr lang="it-IT" altLang="it-IT" b="1" dirty="0"/>
              <a:t>derivata da composta</a:t>
            </a:r>
            <a:r>
              <a:rPr lang="it-IT" altLang="it-IT" dirty="0"/>
              <a:t> come </a:t>
            </a:r>
            <a:r>
              <a:rPr lang="it-IT" altLang="it-IT" dirty="0" err="1"/>
              <a:t>Ἀγ</a:t>
            </a:r>
            <a:r>
              <a:rPr lang="it-IT" altLang="it-IT" dirty="0"/>
              <a:t>αμεμνονίδης (figlio di Agamennone) Φιλιππίδης (figlio di Filippo</a:t>
            </a:r>
            <a:r>
              <a:rPr lang="it-IT" altLang="it-IT" dirty="0" smtClean="0"/>
              <a:t>).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27051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PRISCIANO (V-VI sec. </a:t>
            </a:r>
            <a:r>
              <a:rPr lang="it-IT" sz="4000" b="1" dirty="0"/>
              <a:t>d</a:t>
            </a:r>
            <a:r>
              <a:rPr lang="it-IT" sz="4000" b="1" dirty="0" smtClean="0"/>
              <a:t>.C.)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0130" y="1988840"/>
            <a:ext cx="864235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 smtClean="0"/>
              <a:t>Nelle sue </a:t>
            </a:r>
            <a:r>
              <a:rPr lang="it-IT" altLang="it-IT" sz="2000" b="1" i="1" dirty="0" err="1" smtClean="0"/>
              <a:t>Institutiones</a:t>
            </a:r>
            <a:r>
              <a:rPr lang="it-IT" altLang="it-IT" sz="2000" b="1" i="1" dirty="0" smtClean="0"/>
              <a:t> </a:t>
            </a:r>
            <a:r>
              <a:rPr lang="it-IT" altLang="it-IT" sz="2000" b="1" i="1" dirty="0" err="1"/>
              <a:t>grammaticae</a:t>
            </a:r>
            <a:r>
              <a:rPr lang="it-IT" altLang="it-IT" sz="2000" b="1" dirty="0"/>
              <a:t> </a:t>
            </a:r>
            <a:r>
              <a:rPr lang="it-IT" altLang="it-IT" sz="2000" dirty="0"/>
              <a:t>in diciotto libri, </a:t>
            </a:r>
            <a:endParaRPr lang="it-IT" altLang="it-IT" sz="2000" dirty="0" smtClean="0"/>
          </a:p>
          <a:p>
            <a:pPr algn="just"/>
            <a:r>
              <a:rPr lang="it-IT" altLang="it-IT" sz="2000" dirty="0" smtClean="0"/>
              <a:t>la classificazione </a:t>
            </a:r>
            <a:r>
              <a:rPr lang="it-IT" altLang="it-IT" sz="2000" dirty="0"/>
              <a:t>dei nomi riprende esattamente quella </a:t>
            </a:r>
            <a:r>
              <a:rPr lang="it-IT" altLang="it-IT" sz="2000" dirty="0" smtClean="0"/>
              <a:t>dionisiana.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b="1" i="1" dirty="0"/>
              <a:t>Figura</a:t>
            </a:r>
            <a:r>
              <a:rPr lang="it-IT" altLang="it-IT" i="1" dirty="0"/>
              <a:t> </a:t>
            </a:r>
            <a:r>
              <a:rPr lang="it-IT" altLang="it-IT" i="1" dirty="0" err="1"/>
              <a:t>quoque</a:t>
            </a:r>
            <a:r>
              <a:rPr lang="it-IT" altLang="it-IT" i="1" dirty="0"/>
              <a:t> </a:t>
            </a:r>
            <a:r>
              <a:rPr lang="it-IT" altLang="it-IT" b="1" i="1" dirty="0" err="1"/>
              <a:t>dictionis</a:t>
            </a:r>
            <a:r>
              <a:rPr lang="it-IT" altLang="it-IT" i="1" dirty="0"/>
              <a:t> in </a:t>
            </a:r>
            <a:r>
              <a:rPr lang="it-IT" altLang="it-IT" i="1" dirty="0" err="1"/>
              <a:t>quantitate</a:t>
            </a:r>
            <a:r>
              <a:rPr lang="it-IT" altLang="it-IT" i="1" dirty="0"/>
              <a:t> </a:t>
            </a:r>
            <a:r>
              <a:rPr lang="it-IT" altLang="it-IT" i="1" dirty="0" err="1"/>
              <a:t>comprehenditur</a:t>
            </a:r>
            <a:r>
              <a:rPr lang="it-IT" altLang="it-IT" i="1" dirty="0"/>
              <a:t>: 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 err="1"/>
              <a:t>uel</a:t>
            </a:r>
            <a:r>
              <a:rPr lang="it-IT" altLang="it-IT" i="1" dirty="0"/>
              <a:t> </a:t>
            </a:r>
            <a:r>
              <a:rPr lang="it-IT" altLang="it-IT" i="1" dirty="0" err="1"/>
              <a:t>enim</a:t>
            </a:r>
            <a:r>
              <a:rPr lang="it-IT" altLang="it-IT" i="1" dirty="0"/>
              <a:t> </a:t>
            </a:r>
            <a:r>
              <a:rPr lang="it-IT" altLang="it-IT" b="1" i="1" dirty="0"/>
              <a:t>simplex</a:t>
            </a:r>
            <a:r>
              <a:rPr lang="it-IT" altLang="it-IT" i="1" dirty="0"/>
              <a:t> est, ut </a:t>
            </a:r>
            <a:r>
              <a:rPr lang="it-IT" altLang="it-IT" dirty="0" err="1"/>
              <a:t>magnus</a:t>
            </a:r>
            <a:r>
              <a:rPr lang="it-IT" altLang="it-IT" i="1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 err="1"/>
              <a:t>uel</a:t>
            </a:r>
            <a:r>
              <a:rPr lang="it-IT" altLang="it-IT" i="1" dirty="0"/>
              <a:t> </a:t>
            </a:r>
            <a:r>
              <a:rPr lang="it-IT" altLang="it-IT" b="1" i="1" dirty="0"/>
              <a:t>composita</a:t>
            </a:r>
            <a:r>
              <a:rPr lang="it-IT" altLang="it-IT" i="1" dirty="0"/>
              <a:t>, ut </a:t>
            </a:r>
            <a:r>
              <a:rPr lang="it-IT" altLang="it-IT" dirty="0" err="1"/>
              <a:t>magnanimus</a:t>
            </a:r>
            <a:r>
              <a:rPr lang="it-IT" altLang="it-IT" i="1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 err="1"/>
              <a:t>uel</a:t>
            </a:r>
            <a:r>
              <a:rPr lang="it-IT" altLang="it-IT" i="1" dirty="0"/>
              <a:t> </a:t>
            </a:r>
            <a:r>
              <a:rPr lang="it-IT" altLang="it-IT" b="1" i="1" dirty="0" err="1"/>
              <a:t>decomposita</a:t>
            </a:r>
            <a:r>
              <a:rPr lang="it-IT" altLang="it-IT" i="1" dirty="0"/>
              <a:t>, </a:t>
            </a:r>
            <a:r>
              <a:rPr lang="it-IT" altLang="it-IT" i="1" dirty="0" err="1"/>
              <a:t>quam</a:t>
            </a:r>
            <a:r>
              <a:rPr lang="it-IT" altLang="it-IT" i="1" dirty="0"/>
              <a:t> </a:t>
            </a:r>
            <a:r>
              <a:rPr lang="it-IT" altLang="it-IT" i="1" dirty="0" err="1"/>
              <a:t>Graeci</a:t>
            </a:r>
            <a:r>
              <a:rPr lang="it-IT" altLang="it-IT" i="1" dirty="0"/>
              <a:t> </a:t>
            </a:r>
            <a:r>
              <a:rPr lang="it-IT" altLang="it-IT" dirty="0"/>
              <a:t>παρα</a:t>
            </a:r>
            <a:r>
              <a:rPr lang="it-IT" altLang="it-IT" dirty="0" err="1"/>
              <a:t>σύνθετον</a:t>
            </a:r>
            <a:r>
              <a:rPr lang="it-IT" altLang="it-IT" i="1" dirty="0"/>
              <a:t> </a:t>
            </a:r>
            <a:r>
              <a:rPr lang="it-IT" altLang="it-IT" i="1" dirty="0" err="1"/>
              <a:t>uocant</a:t>
            </a:r>
            <a:r>
              <a:rPr lang="it-IT" altLang="it-IT" i="1" dirty="0"/>
              <a:t>, id est </a:t>
            </a:r>
            <a:r>
              <a:rPr lang="it-IT" altLang="it-IT" b="1" i="1" dirty="0"/>
              <a:t>a </a:t>
            </a:r>
            <a:r>
              <a:rPr lang="it-IT" altLang="it-IT" b="1" i="1" dirty="0" err="1"/>
              <a:t>compositis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deriuata</a:t>
            </a:r>
            <a:r>
              <a:rPr lang="it-IT" altLang="it-IT" i="1" dirty="0"/>
              <a:t>, ut </a:t>
            </a:r>
            <a:r>
              <a:rPr lang="it-IT" altLang="it-IT" dirty="0" err="1"/>
              <a:t>magnanimitas</a:t>
            </a:r>
            <a:r>
              <a:rPr lang="it-IT" altLang="it-IT" i="1" dirty="0"/>
              <a:t>, </a:t>
            </a:r>
            <a:r>
              <a:rPr lang="it-IT" altLang="it-IT" i="1" dirty="0" err="1"/>
              <a:t>quae</a:t>
            </a:r>
            <a:r>
              <a:rPr lang="it-IT" altLang="it-IT" i="1" dirty="0"/>
              <a:t> </a:t>
            </a:r>
            <a:r>
              <a:rPr lang="it-IT" altLang="it-IT" i="1" dirty="0" err="1"/>
              <a:t>rationabiliter</a:t>
            </a:r>
            <a:r>
              <a:rPr lang="it-IT" altLang="it-IT" i="1" dirty="0"/>
              <a:t> </a:t>
            </a:r>
            <a:r>
              <a:rPr lang="it-IT" altLang="it-IT" i="1" dirty="0" err="1"/>
              <a:t>separatim</a:t>
            </a:r>
            <a:r>
              <a:rPr lang="it-IT" altLang="it-IT" i="1" dirty="0"/>
              <a:t> </a:t>
            </a:r>
            <a:r>
              <a:rPr lang="it-IT" altLang="it-IT" i="1" dirty="0" err="1"/>
              <a:t>accepta</a:t>
            </a:r>
            <a:r>
              <a:rPr lang="it-IT" altLang="it-IT" i="1" dirty="0"/>
              <a:t> est figura a </a:t>
            </a:r>
            <a:r>
              <a:rPr lang="it-IT" altLang="it-IT" i="1" dirty="0" err="1"/>
              <a:t>Graecis</a:t>
            </a:r>
            <a:r>
              <a:rPr lang="it-IT" altLang="it-IT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Anche </a:t>
            </a:r>
            <a:r>
              <a:rPr lang="it-IT" altLang="it-IT" dirty="0"/>
              <a:t>la </a:t>
            </a:r>
            <a:r>
              <a:rPr lang="it-IT" altLang="it-IT" b="1" dirty="0"/>
              <a:t>figura della parola</a:t>
            </a:r>
            <a:r>
              <a:rPr lang="it-IT" altLang="it-IT" dirty="0"/>
              <a:t> è compresa nella quantità: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infatti o è </a:t>
            </a:r>
            <a:r>
              <a:rPr lang="it-IT" altLang="it-IT" b="1" dirty="0"/>
              <a:t>semplice</a:t>
            </a:r>
            <a:r>
              <a:rPr lang="it-IT" altLang="it-IT" dirty="0"/>
              <a:t>, come </a:t>
            </a:r>
            <a:r>
              <a:rPr lang="it-IT" altLang="it-IT" i="1" dirty="0" err="1"/>
              <a:t>magnus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o </a:t>
            </a:r>
            <a:r>
              <a:rPr lang="it-IT" altLang="it-IT" b="1" dirty="0"/>
              <a:t>composta</a:t>
            </a:r>
            <a:r>
              <a:rPr lang="it-IT" altLang="it-IT" dirty="0"/>
              <a:t>, come </a:t>
            </a:r>
            <a:r>
              <a:rPr lang="it-IT" altLang="it-IT" i="1" dirty="0" err="1"/>
              <a:t>magnanimus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o </a:t>
            </a:r>
            <a:r>
              <a:rPr lang="it-IT" altLang="it-IT" b="1" dirty="0"/>
              <a:t>derivata da composta</a:t>
            </a:r>
            <a:r>
              <a:rPr lang="it-IT" altLang="it-IT" dirty="0"/>
              <a:t>, che i greci chiamano παρα</a:t>
            </a:r>
            <a:r>
              <a:rPr lang="it-IT" altLang="it-IT" dirty="0" err="1"/>
              <a:t>σύνθετον</a:t>
            </a:r>
            <a:r>
              <a:rPr lang="it-IT" altLang="it-IT" dirty="0"/>
              <a:t>, cioè </a:t>
            </a:r>
            <a:r>
              <a:rPr lang="it-IT" altLang="it-IT" b="1" dirty="0"/>
              <a:t>derivata da nomi composti</a:t>
            </a:r>
            <a:r>
              <a:rPr lang="it-IT" altLang="it-IT" dirty="0"/>
              <a:t>, come </a:t>
            </a:r>
            <a:r>
              <a:rPr lang="it-IT" altLang="it-IT" i="1" dirty="0" err="1"/>
              <a:t>magnanimitas</a:t>
            </a:r>
            <a:r>
              <a:rPr lang="it-IT" altLang="it-IT" dirty="0"/>
              <a:t>, che a ragione è una figura considerata separatamente dai </a:t>
            </a:r>
            <a:r>
              <a:rPr lang="it-IT" altLang="it-IT" dirty="0" smtClean="0"/>
              <a:t>greci.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367269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PRISCIANO (V-VI sec. </a:t>
            </a:r>
            <a:r>
              <a:rPr lang="it-IT" sz="4000" b="1" dirty="0"/>
              <a:t>d</a:t>
            </a:r>
            <a:r>
              <a:rPr lang="it-IT" sz="4000" b="1" dirty="0" smtClean="0"/>
              <a:t>.C.)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060848"/>
            <a:ext cx="8640960" cy="44627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Interessante è anche la classificazione dei composti </a:t>
            </a:r>
          </a:p>
          <a:p>
            <a:pPr algn="just"/>
            <a:r>
              <a:rPr lang="it-IT" sz="2000" dirty="0" smtClean="0"/>
              <a:t>in base alle </a:t>
            </a:r>
            <a:r>
              <a:rPr lang="it-IT" sz="2000" b="1" dirty="0" smtClean="0"/>
              <a:t>categorie lessicali dei due membri</a:t>
            </a:r>
            <a:r>
              <a:rPr lang="it-IT" sz="2000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i="1" dirty="0"/>
              <a:t>Nomina </a:t>
            </a:r>
            <a:r>
              <a:rPr lang="it-IT" i="1" dirty="0" err="1"/>
              <a:t>uero</a:t>
            </a:r>
            <a:r>
              <a:rPr lang="it-IT" i="1" dirty="0"/>
              <a:t> </a:t>
            </a:r>
            <a:r>
              <a:rPr lang="it-IT" i="1" dirty="0" err="1"/>
              <a:t>componuntur</a:t>
            </a:r>
            <a:r>
              <a:rPr lang="it-IT" i="1" dirty="0"/>
              <a:t> </a:t>
            </a:r>
            <a:r>
              <a:rPr lang="it-IT" i="1" dirty="0" err="1"/>
              <a:t>uel</a:t>
            </a:r>
            <a:r>
              <a:rPr lang="it-IT" i="1" dirty="0"/>
              <a:t> </a:t>
            </a:r>
            <a:r>
              <a:rPr lang="it-IT" b="1" i="1" dirty="0" err="1"/>
              <a:t>cum</a:t>
            </a:r>
            <a:r>
              <a:rPr lang="it-IT" b="1" i="1" dirty="0"/>
              <a:t> </a:t>
            </a:r>
            <a:r>
              <a:rPr lang="it-IT" b="1" i="1" dirty="0" err="1"/>
              <a:t>aliis</a:t>
            </a:r>
            <a:r>
              <a:rPr lang="it-IT" b="1" i="1" dirty="0"/>
              <a:t> </a:t>
            </a:r>
            <a:r>
              <a:rPr lang="it-IT" b="1" i="1" dirty="0" err="1"/>
              <a:t>nominibus</a:t>
            </a:r>
            <a:r>
              <a:rPr lang="it-IT" i="1" dirty="0"/>
              <a:t>, ut </a:t>
            </a:r>
            <a:r>
              <a:rPr lang="it-IT" dirty="0" err="1"/>
              <a:t>omniparens</a:t>
            </a:r>
            <a:r>
              <a:rPr lang="it-IT" i="1" dirty="0"/>
              <a:t>, </a:t>
            </a:r>
            <a:r>
              <a:rPr lang="it-IT" dirty="0" err="1" smtClean="0"/>
              <a:t>paterfamilias</a:t>
            </a:r>
            <a:r>
              <a:rPr lang="it-IT" i="1" dirty="0" smtClean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cum</a:t>
            </a:r>
            <a:r>
              <a:rPr lang="it-IT" b="1" i="1" dirty="0"/>
              <a:t> </a:t>
            </a:r>
            <a:r>
              <a:rPr lang="it-IT" b="1" i="1" dirty="0" err="1"/>
              <a:t>uerbis</a:t>
            </a:r>
            <a:r>
              <a:rPr lang="it-IT" i="1" dirty="0"/>
              <a:t>, ut </a:t>
            </a:r>
            <a:r>
              <a:rPr lang="it-IT" dirty="0" err="1"/>
              <a:t>armiger</a:t>
            </a:r>
            <a:r>
              <a:rPr lang="it-IT" i="1" dirty="0"/>
              <a:t>, </a:t>
            </a:r>
            <a:r>
              <a:rPr lang="it-IT" dirty="0" err="1"/>
              <a:t>lucifer</a:t>
            </a:r>
            <a:r>
              <a:rPr lang="it-IT" i="1" dirty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participiis</a:t>
            </a:r>
            <a:r>
              <a:rPr lang="it-IT" i="1" dirty="0"/>
              <a:t>, ut </a:t>
            </a:r>
            <a:r>
              <a:rPr lang="it-IT" dirty="0" err="1"/>
              <a:t>senatusdecretum</a:t>
            </a:r>
            <a:r>
              <a:rPr lang="it-IT" i="1" dirty="0"/>
              <a:t>, </a:t>
            </a:r>
            <a:r>
              <a:rPr lang="it-IT" dirty="0" err="1"/>
              <a:t>plebisscitum</a:t>
            </a:r>
            <a:r>
              <a:rPr lang="it-IT" i="1" dirty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pronominibus</a:t>
            </a:r>
            <a:r>
              <a:rPr lang="it-IT" i="1" dirty="0"/>
              <a:t>, ut </a:t>
            </a:r>
            <a:r>
              <a:rPr lang="it-IT" dirty="0" err="1"/>
              <a:t>huiuscemodi</a:t>
            </a:r>
            <a:r>
              <a:rPr lang="it-IT" i="1" dirty="0"/>
              <a:t>, </a:t>
            </a:r>
            <a:r>
              <a:rPr lang="it-IT" dirty="0" err="1"/>
              <a:t>illiusmodi</a:t>
            </a:r>
            <a:r>
              <a:rPr lang="it-IT" i="1" dirty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aduerbiis</a:t>
            </a:r>
            <a:r>
              <a:rPr lang="it-IT" i="1" dirty="0"/>
              <a:t>, ut </a:t>
            </a:r>
            <a:r>
              <a:rPr lang="it-IT" dirty="0" err="1"/>
              <a:t>satisfactio</a:t>
            </a:r>
            <a:r>
              <a:rPr lang="it-IT" i="1" dirty="0"/>
              <a:t>, </a:t>
            </a:r>
            <a:r>
              <a:rPr lang="it-IT" dirty="0" err="1"/>
              <a:t>beneficus</a:t>
            </a:r>
            <a:r>
              <a:rPr lang="it-IT" i="1" dirty="0"/>
              <a:t>, </a:t>
            </a:r>
            <a:r>
              <a:rPr lang="it-IT" dirty="0" err="1"/>
              <a:t>maledicus</a:t>
            </a:r>
            <a:r>
              <a:rPr lang="it-IT" i="1" dirty="0"/>
              <a:t>, </a:t>
            </a:r>
            <a:r>
              <a:rPr lang="it-IT" dirty="0" err="1"/>
              <a:t>causidicus</a:t>
            </a:r>
            <a:r>
              <a:rPr lang="it-IT" i="1" dirty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praepositionibus</a:t>
            </a:r>
            <a:r>
              <a:rPr lang="it-IT" i="1" dirty="0"/>
              <a:t>, ut </a:t>
            </a:r>
            <a:r>
              <a:rPr lang="it-IT" dirty="0" err="1"/>
              <a:t>impudens</a:t>
            </a:r>
            <a:r>
              <a:rPr lang="it-IT" i="1" dirty="0"/>
              <a:t>, </a:t>
            </a:r>
            <a:r>
              <a:rPr lang="it-IT" dirty="0" err="1"/>
              <a:t>perfidus</a:t>
            </a:r>
            <a:r>
              <a:rPr lang="it-IT" i="1" dirty="0"/>
              <a:t>, </a:t>
            </a:r>
            <a:r>
              <a:rPr lang="it-IT" i="1" dirty="0" err="1" smtClean="0"/>
              <a:t>uel</a:t>
            </a:r>
            <a:r>
              <a:rPr lang="it-IT" i="1" dirty="0" smtClean="0"/>
              <a:t> </a:t>
            </a:r>
            <a:r>
              <a:rPr lang="it-IT" b="1" i="1" dirty="0" err="1"/>
              <a:t>coniunctionibus</a:t>
            </a:r>
            <a:r>
              <a:rPr lang="it-IT" i="1" dirty="0"/>
              <a:t>, ut </a:t>
            </a:r>
            <a:r>
              <a:rPr lang="it-IT" dirty="0" err="1"/>
              <a:t>uterque</a:t>
            </a:r>
            <a:r>
              <a:rPr lang="it-IT" i="1" dirty="0"/>
              <a:t>, </a:t>
            </a:r>
            <a:r>
              <a:rPr lang="it-IT" dirty="0" err="1"/>
              <a:t>quisque</a:t>
            </a:r>
            <a:r>
              <a:rPr lang="it-IT" i="1" dirty="0"/>
              <a:t>, </a:t>
            </a:r>
            <a:r>
              <a:rPr lang="it-IT" dirty="0" err="1"/>
              <a:t>nequis</a:t>
            </a:r>
            <a:r>
              <a:rPr lang="it-IT" i="1" dirty="0"/>
              <a:t>, </a:t>
            </a:r>
            <a:r>
              <a:rPr lang="it-IT" dirty="0" err="1"/>
              <a:t>siquis</a:t>
            </a:r>
            <a:r>
              <a:rPr lang="it-IT" i="1" dirty="0"/>
              <a:t>, </a:t>
            </a:r>
            <a:r>
              <a:rPr lang="it-IT" i="1" dirty="0" err="1"/>
              <a:t>quae</a:t>
            </a:r>
            <a:r>
              <a:rPr lang="it-IT" i="1" dirty="0"/>
              <a:t> </a:t>
            </a:r>
            <a:r>
              <a:rPr lang="it-IT" b="1" i="1" dirty="0"/>
              <a:t>composita esse </a:t>
            </a:r>
            <a:r>
              <a:rPr lang="it-IT" b="1" i="1" dirty="0" err="1"/>
              <a:t>ostenduntur</a:t>
            </a:r>
            <a:r>
              <a:rPr lang="it-IT" b="1" i="1" dirty="0"/>
              <a:t> a </a:t>
            </a:r>
            <a:r>
              <a:rPr lang="it-IT" b="1" i="1" dirty="0" err="1"/>
              <a:t>femininis</a:t>
            </a:r>
            <a:r>
              <a:rPr lang="it-IT" b="1" i="1" dirty="0"/>
              <a:t> in a </a:t>
            </a:r>
            <a:r>
              <a:rPr lang="it-IT" b="1" i="1" dirty="0" err="1"/>
              <a:t>desinentibus</a:t>
            </a:r>
            <a:r>
              <a:rPr lang="it-IT" i="1" dirty="0"/>
              <a:t>, ut </a:t>
            </a:r>
            <a:r>
              <a:rPr lang="it-IT" dirty="0" err="1"/>
              <a:t>siqua</a:t>
            </a:r>
            <a:r>
              <a:rPr lang="it-IT" i="1" dirty="0"/>
              <a:t>, </a:t>
            </a:r>
            <a:r>
              <a:rPr lang="it-IT" dirty="0" err="1"/>
              <a:t>nequa</a:t>
            </a:r>
            <a:r>
              <a:rPr lang="it-IT" dirty="0"/>
              <a:t> </a:t>
            </a:r>
            <a:r>
              <a:rPr lang="it-IT" i="1" dirty="0" err="1"/>
              <a:t>quomodo</a:t>
            </a:r>
            <a:r>
              <a:rPr lang="it-IT" i="1" dirty="0"/>
              <a:t> </a:t>
            </a:r>
            <a:r>
              <a:rPr lang="it-IT" dirty="0" err="1"/>
              <a:t>aliqua</a:t>
            </a:r>
            <a:r>
              <a:rPr lang="it-IT" i="1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dirty="0"/>
              <a:t>I nomi si compongono o </a:t>
            </a:r>
            <a:r>
              <a:rPr lang="it-IT" b="1" dirty="0"/>
              <a:t>con altri nomi</a:t>
            </a:r>
            <a:r>
              <a:rPr lang="it-IT" dirty="0"/>
              <a:t>, come </a:t>
            </a:r>
            <a:r>
              <a:rPr lang="it-IT" i="1" dirty="0" err="1"/>
              <a:t>omniparens</a:t>
            </a:r>
            <a:r>
              <a:rPr lang="it-IT" dirty="0"/>
              <a:t>, </a:t>
            </a:r>
            <a:r>
              <a:rPr lang="it-IT" i="1" dirty="0" err="1"/>
              <a:t>paterfamilias</a:t>
            </a:r>
            <a:r>
              <a:rPr lang="it-IT" dirty="0"/>
              <a:t>, o </a:t>
            </a:r>
            <a:r>
              <a:rPr lang="it-IT" b="1" dirty="0"/>
              <a:t>con verbi</a:t>
            </a:r>
            <a:r>
              <a:rPr lang="it-IT" dirty="0"/>
              <a:t>, come </a:t>
            </a:r>
            <a:r>
              <a:rPr lang="it-IT" i="1" dirty="0" err="1"/>
              <a:t>armiger</a:t>
            </a:r>
            <a:r>
              <a:rPr lang="it-IT" dirty="0"/>
              <a:t>, </a:t>
            </a:r>
            <a:r>
              <a:rPr lang="it-IT" i="1" dirty="0" err="1"/>
              <a:t>lucifer</a:t>
            </a:r>
            <a:r>
              <a:rPr lang="it-IT" dirty="0"/>
              <a:t>, o </a:t>
            </a:r>
            <a:r>
              <a:rPr lang="it-IT" b="1" dirty="0"/>
              <a:t>con participi</a:t>
            </a:r>
            <a:r>
              <a:rPr lang="it-IT" dirty="0"/>
              <a:t>, come </a:t>
            </a:r>
            <a:r>
              <a:rPr lang="it-IT" i="1" dirty="0" err="1"/>
              <a:t>senatusdecretum</a:t>
            </a:r>
            <a:r>
              <a:rPr lang="it-IT" dirty="0"/>
              <a:t>, </a:t>
            </a:r>
            <a:r>
              <a:rPr lang="it-IT" i="1" dirty="0" err="1"/>
              <a:t>plebisscitum</a:t>
            </a:r>
            <a:r>
              <a:rPr lang="it-IT" dirty="0"/>
              <a:t>, o </a:t>
            </a:r>
            <a:r>
              <a:rPr lang="it-IT" b="1" dirty="0"/>
              <a:t>con pronomi</a:t>
            </a:r>
            <a:r>
              <a:rPr lang="it-IT" dirty="0"/>
              <a:t>, come </a:t>
            </a:r>
            <a:r>
              <a:rPr lang="it-IT" i="1" dirty="0" err="1"/>
              <a:t>huiuscemodi</a:t>
            </a:r>
            <a:r>
              <a:rPr lang="it-IT" dirty="0"/>
              <a:t>, </a:t>
            </a:r>
            <a:r>
              <a:rPr lang="it-IT" i="1" dirty="0" err="1"/>
              <a:t>illiusmodi</a:t>
            </a:r>
            <a:r>
              <a:rPr lang="it-IT" dirty="0"/>
              <a:t>, o </a:t>
            </a:r>
            <a:r>
              <a:rPr lang="it-IT" b="1" dirty="0"/>
              <a:t>con avverbi</a:t>
            </a:r>
            <a:r>
              <a:rPr lang="it-IT" dirty="0"/>
              <a:t>, come </a:t>
            </a:r>
            <a:r>
              <a:rPr lang="it-IT" i="1" dirty="0" err="1"/>
              <a:t>satisfactio</a:t>
            </a:r>
            <a:r>
              <a:rPr lang="it-IT" dirty="0"/>
              <a:t>, </a:t>
            </a:r>
            <a:r>
              <a:rPr lang="it-IT" i="1" dirty="0" err="1"/>
              <a:t>beneficus</a:t>
            </a:r>
            <a:r>
              <a:rPr lang="it-IT" dirty="0"/>
              <a:t>, </a:t>
            </a:r>
            <a:r>
              <a:rPr lang="it-IT" i="1" dirty="0" err="1"/>
              <a:t>maledicus</a:t>
            </a:r>
            <a:r>
              <a:rPr lang="it-IT" dirty="0"/>
              <a:t>, </a:t>
            </a:r>
            <a:r>
              <a:rPr lang="it-IT" i="1" dirty="0" err="1"/>
              <a:t>causidicus</a:t>
            </a:r>
            <a:r>
              <a:rPr lang="it-IT" dirty="0"/>
              <a:t>, o </a:t>
            </a:r>
            <a:r>
              <a:rPr lang="it-IT" b="1" dirty="0"/>
              <a:t>con preposizioni</a:t>
            </a:r>
            <a:r>
              <a:rPr lang="it-IT" dirty="0"/>
              <a:t>, come </a:t>
            </a:r>
            <a:r>
              <a:rPr lang="it-IT" i="1" dirty="0" err="1"/>
              <a:t>impudens</a:t>
            </a:r>
            <a:r>
              <a:rPr lang="it-IT" dirty="0"/>
              <a:t>, </a:t>
            </a:r>
            <a:r>
              <a:rPr lang="it-IT" i="1" dirty="0" err="1"/>
              <a:t>perfidus</a:t>
            </a:r>
            <a:r>
              <a:rPr lang="it-IT" dirty="0"/>
              <a:t>, o </a:t>
            </a:r>
            <a:r>
              <a:rPr lang="it-IT" b="1" dirty="0"/>
              <a:t>con congiunzioni</a:t>
            </a:r>
            <a:r>
              <a:rPr lang="it-IT" dirty="0"/>
              <a:t>, come </a:t>
            </a:r>
            <a:r>
              <a:rPr lang="it-IT" i="1" dirty="0" err="1"/>
              <a:t>uterque</a:t>
            </a:r>
            <a:r>
              <a:rPr lang="it-IT" dirty="0"/>
              <a:t>, </a:t>
            </a:r>
            <a:r>
              <a:rPr lang="it-IT" i="1" dirty="0" err="1"/>
              <a:t>quisque</a:t>
            </a:r>
            <a:r>
              <a:rPr lang="it-IT" dirty="0"/>
              <a:t>, </a:t>
            </a:r>
            <a:r>
              <a:rPr lang="it-IT" i="1" dirty="0" err="1"/>
              <a:t>nequis</a:t>
            </a:r>
            <a:r>
              <a:rPr lang="it-IT" dirty="0"/>
              <a:t>, </a:t>
            </a:r>
            <a:r>
              <a:rPr lang="it-IT" i="1" dirty="0" err="1"/>
              <a:t>siquis</a:t>
            </a:r>
            <a:r>
              <a:rPr lang="it-IT" dirty="0"/>
              <a:t>, che </a:t>
            </a:r>
            <a:r>
              <a:rPr lang="it-IT" b="1" dirty="0"/>
              <a:t>rivelano di essere composti per il fatto che il femminile termina in </a:t>
            </a:r>
            <a:r>
              <a:rPr lang="it-IT" b="1" i="1" dirty="0"/>
              <a:t>a</a:t>
            </a:r>
            <a:r>
              <a:rPr lang="it-IT" dirty="0"/>
              <a:t>, come </a:t>
            </a:r>
            <a:r>
              <a:rPr lang="it-IT" i="1" dirty="0" err="1"/>
              <a:t>siqua</a:t>
            </a:r>
            <a:r>
              <a:rPr lang="it-IT" dirty="0"/>
              <a:t>, </a:t>
            </a:r>
            <a:r>
              <a:rPr lang="it-IT" i="1" dirty="0" err="1"/>
              <a:t>nequa</a:t>
            </a:r>
            <a:r>
              <a:rPr lang="it-IT" i="1" dirty="0"/>
              <a:t> </a:t>
            </a:r>
            <a:r>
              <a:rPr lang="it-IT" dirty="0"/>
              <a:t>allo stesso modo di </a:t>
            </a:r>
            <a:r>
              <a:rPr lang="it-IT" i="1" dirty="0" err="1"/>
              <a:t>aliqua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37277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PRISCIANO (V-VI sec. </a:t>
            </a:r>
            <a:r>
              <a:rPr lang="it-IT" sz="4000" b="1" dirty="0"/>
              <a:t>d</a:t>
            </a:r>
            <a:r>
              <a:rPr lang="it-IT" sz="4000" b="1" dirty="0" smtClean="0"/>
              <a:t>.C.)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772816"/>
            <a:ext cx="864096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Di particolare modernità è la </a:t>
            </a:r>
            <a:r>
              <a:rPr lang="it-IT" sz="2000" b="1" dirty="0" smtClean="0"/>
              <a:t>ripresa del concetto di </a:t>
            </a:r>
            <a:r>
              <a:rPr lang="it-IT" sz="2000" b="1" i="1" dirty="0" err="1" smtClean="0"/>
              <a:t>decompositum</a:t>
            </a:r>
            <a:r>
              <a:rPr lang="it-IT" sz="2000" dirty="0" smtClean="0"/>
              <a:t>:</a:t>
            </a:r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viene citato l’esempio di </a:t>
            </a:r>
            <a:r>
              <a:rPr lang="it-IT" sz="2000" i="1" dirty="0" err="1" smtClean="0"/>
              <a:t>efficaciter</a:t>
            </a:r>
            <a:r>
              <a:rPr lang="it-IT" sz="2000" dirty="0" smtClean="0"/>
              <a:t> &lt; </a:t>
            </a:r>
            <a:r>
              <a:rPr lang="it-IT" sz="2000" i="1" dirty="0" err="1" smtClean="0"/>
              <a:t>efficax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err="1" smtClean="0"/>
              <a:t>Prisciano</a:t>
            </a:r>
            <a:r>
              <a:rPr lang="it-IT" sz="2000" dirty="0" smtClean="0"/>
              <a:t> intuisce il </a:t>
            </a:r>
            <a:r>
              <a:rPr lang="it-IT" sz="2000" b="1" dirty="0" smtClean="0"/>
              <a:t>concetto </a:t>
            </a:r>
            <a:r>
              <a:rPr lang="it-IT" sz="2000" b="1" dirty="0"/>
              <a:t>della linguistica contemporanea </a:t>
            </a:r>
            <a:endParaRPr lang="it-IT" sz="2000" b="1" dirty="0" smtClean="0"/>
          </a:p>
          <a:p>
            <a:pPr algn="just"/>
            <a:r>
              <a:rPr lang="it-IT" sz="2000" dirty="0"/>
              <a:t>s</a:t>
            </a:r>
            <a:r>
              <a:rPr lang="it-IT" sz="2000" dirty="0" smtClean="0"/>
              <a:t>econdo cui le regole morfologiche possono essere applicate in sequenza</a:t>
            </a:r>
          </a:p>
          <a:p>
            <a:pPr algn="just">
              <a:spcAft>
                <a:spcPts val="1800"/>
              </a:spcAft>
            </a:pPr>
            <a:r>
              <a:rPr lang="it-IT" sz="2000" dirty="0" smtClean="0"/>
              <a:t>(</a:t>
            </a:r>
            <a:r>
              <a:rPr lang="it-IT" sz="2000" i="1" dirty="0" smtClean="0"/>
              <a:t>prima</a:t>
            </a:r>
            <a:r>
              <a:rPr lang="it-IT" sz="2000" dirty="0" smtClean="0"/>
              <a:t> e </a:t>
            </a:r>
            <a:r>
              <a:rPr lang="it-IT" sz="2000" i="1" dirty="0" err="1" smtClean="0"/>
              <a:t>secunda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compositio</a:t>
            </a:r>
            <a:r>
              <a:rPr lang="it-IT" sz="2000" dirty="0" smtClean="0"/>
              <a:t>).</a:t>
            </a:r>
            <a:endParaRPr lang="it-IT" dirty="0" smtClean="0"/>
          </a:p>
          <a:p>
            <a:pPr algn="just"/>
            <a:r>
              <a:rPr lang="it-IT" i="1" dirty="0"/>
              <a:t>Et </a:t>
            </a:r>
            <a:r>
              <a:rPr lang="it-IT" i="1" dirty="0" err="1"/>
              <a:t>componuntur</a:t>
            </a:r>
            <a:r>
              <a:rPr lang="it-IT" i="1" dirty="0"/>
              <a:t> </a:t>
            </a:r>
            <a:r>
              <a:rPr lang="it-IT" i="1" dirty="0" err="1"/>
              <a:t>uel</a:t>
            </a:r>
            <a:r>
              <a:rPr lang="it-IT" i="1" dirty="0"/>
              <a:t> </a:t>
            </a:r>
            <a:r>
              <a:rPr lang="it-IT" b="1" i="1" dirty="0"/>
              <a:t>a </a:t>
            </a:r>
            <a:r>
              <a:rPr lang="it-IT" b="1" i="1" dirty="0" err="1"/>
              <a:t>duabus</a:t>
            </a:r>
            <a:r>
              <a:rPr lang="it-IT" b="1" i="1" dirty="0"/>
              <a:t> </a:t>
            </a:r>
            <a:r>
              <a:rPr lang="it-IT" b="1" i="1" dirty="0" err="1"/>
              <a:t>dictionibus</a:t>
            </a:r>
            <a:r>
              <a:rPr lang="it-IT" i="1" dirty="0"/>
              <a:t>, ut </a:t>
            </a:r>
            <a:r>
              <a:rPr lang="it-IT" dirty="0" err="1"/>
              <a:t>septentrio</a:t>
            </a:r>
            <a:r>
              <a:rPr lang="it-IT" i="1" dirty="0"/>
              <a:t>, </a:t>
            </a:r>
            <a:r>
              <a:rPr lang="it-IT" dirty="0" err="1"/>
              <a:t>semiuir</a:t>
            </a:r>
            <a:r>
              <a:rPr lang="it-IT" i="1" dirty="0"/>
              <a:t>, </a:t>
            </a:r>
            <a:r>
              <a:rPr lang="it-IT" i="1" dirty="0" err="1"/>
              <a:t>uel</a:t>
            </a:r>
            <a:r>
              <a:rPr lang="it-IT" i="1" dirty="0"/>
              <a:t> </a:t>
            </a:r>
            <a:r>
              <a:rPr lang="it-IT" b="1" i="1" dirty="0"/>
              <a:t>a </a:t>
            </a:r>
            <a:r>
              <a:rPr lang="it-IT" b="1" i="1" dirty="0" err="1"/>
              <a:t>tribus</a:t>
            </a:r>
            <a:r>
              <a:rPr lang="it-IT" i="1" dirty="0"/>
              <a:t>, ut </a:t>
            </a:r>
            <a:r>
              <a:rPr lang="it-IT" dirty="0" err="1"/>
              <a:t>imperterritus</a:t>
            </a:r>
            <a:r>
              <a:rPr lang="it-IT" i="1" dirty="0"/>
              <a:t>, </a:t>
            </a:r>
            <a:r>
              <a:rPr lang="it-IT" dirty="0" err="1"/>
              <a:t>inexpugnabilis</a:t>
            </a:r>
            <a:r>
              <a:rPr lang="it-IT" i="1" dirty="0"/>
              <a:t>, </a:t>
            </a:r>
            <a:r>
              <a:rPr lang="it-IT" dirty="0" err="1"/>
              <a:t>inextricabilis</a:t>
            </a:r>
            <a:r>
              <a:rPr lang="it-IT" i="1" dirty="0"/>
              <a:t>, </a:t>
            </a:r>
            <a:r>
              <a:rPr lang="it-IT" i="1" dirty="0" err="1"/>
              <a:t>uel</a:t>
            </a:r>
            <a:r>
              <a:rPr lang="it-IT" i="1" dirty="0"/>
              <a:t> </a:t>
            </a:r>
            <a:r>
              <a:rPr lang="it-IT" b="1" i="1" dirty="0" err="1"/>
              <a:t>amplioribus</a:t>
            </a:r>
            <a:r>
              <a:rPr lang="it-IT" i="1" dirty="0"/>
              <a:t>, ut </a:t>
            </a:r>
            <a:r>
              <a:rPr lang="it-IT" dirty="0" err="1"/>
              <a:t>cuiuscumquemodi</a:t>
            </a:r>
            <a:r>
              <a:rPr lang="it-IT" i="1" dirty="0"/>
              <a:t>, </a:t>
            </a:r>
            <a:r>
              <a:rPr lang="it-IT" i="1" dirty="0" err="1"/>
              <a:t>quae</a:t>
            </a:r>
            <a:r>
              <a:rPr lang="it-IT" i="1" dirty="0"/>
              <a:t> </a:t>
            </a:r>
            <a:r>
              <a:rPr lang="it-IT" i="1" dirty="0" err="1"/>
              <a:t>tamen</a:t>
            </a:r>
            <a:r>
              <a:rPr lang="it-IT" i="1" dirty="0"/>
              <a:t> </a:t>
            </a:r>
            <a:r>
              <a:rPr lang="it-IT" b="1" i="1" dirty="0" err="1"/>
              <a:t>solent</a:t>
            </a:r>
            <a:r>
              <a:rPr lang="it-IT" b="1" i="1" dirty="0"/>
              <a:t> ex </a:t>
            </a:r>
            <a:r>
              <a:rPr lang="it-IT" b="1" i="1" dirty="0" err="1"/>
              <a:t>iam</a:t>
            </a:r>
            <a:r>
              <a:rPr lang="it-IT" b="1" i="1" dirty="0"/>
              <a:t> </a:t>
            </a:r>
            <a:r>
              <a:rPr lang="it-IT" b="1" i="1" dirty="0" err="1"/>
              <a:t>compositis</a:t>
            </a:r>
            <a:r>
              <a:rPr lang="it-IT" b="1" i="1" dirty="0"/>
              <a:t> </a:t>
            </a:r>
            <a:r>
              <a:rPr lang="it-IT" b="1" i="1" dirty="0" err="1"/>
              <a:t>secundam</a:t>
            </a:r>
            <a:r>
              <a:rPr lang="it-IT" b="1" i="1" dirty="0"/>
              <a:t> </a:t>
            </a:r>
            <a:r>
              <a:rPr lang="it-IT" b="1" i="1" dirty="0" err="1"/>
              <a:t>compositionem</a:t>
            </a:r>
            <a:r>
              <a:rPr lang="it-IT" b="1" i="1" dirty="0"/>
              <a:t> </a:t>
            </a:r>
            <a:r>
              <a:rPr lang="it-IT" b="1" i="1" dirty="0" err="1"/>
              <a:t>accipere</a:t>
            </a:r>
            <a:r>
              <a:rPr lang="it-IT" i="1" dirty="0"/>
              <a:t>. Primo </a:t>
            </a:r>
            <a:r>
              <a:rPr lang="it-IT" i="1" dirty="0" err="1"/>
              <a:t>enim</a:t>
            </a:r>
            <a:r>
              <a:rPr lang="it-IT" i="1" dirty="0"/>
              <a:t> </a:t>
            </a:r>
            <a:r>
              <a:rPr lang="it-IT" i="1" dirty="0" err="1"/>
              <a:t>compositum</a:t>
            </a:r>
            <a:r>
              <a:rPr lang="it-IT" i="1" dirty="0"/>
              <a:t> est </a:t>
            </a:r>
            <a:r>
              <a:rPr lang="it-IT" dirty="0" err="1"/>
              <a:t>perterritus</a:t>
            </a:r>
            <a:r>
              <a:rPr lang="it-IT" i="1" dirty="0"/>
              <a:t>, </a:t>
            </a:r>
            <a:r>
              <a:rPr lang="it-IT" dirty="0" err="1"/>
              <a:t>expugnabilis</a:t>
            </a:r>
            <a:r>
              <a:rPr lang="it-IT" i="1" dirty="0"/>
              <a:t>, </a:t>
            </a:r>
            <a:r>
              <a:rPr lang="it-IT" dirty="0" err="1"/>
              <a:t>extricabilis</a:t>
            </a:r>
            <a:r>
              <a:rPr lang="it-IT" i="1" dirty="0"/>
              <a:t>, et post </a:t>
            </a:r>
            <a:r>
              <a:rPr lang="it-IT" dirty="0" err="1"/>
              <a:t>imperterritus</a:t>
            </a:r>
            <a:r>
              <a:rPr lang="it-IT" i="1" dirty="0"/>
              <a:t>, </a:t>
            </a:r>
            <a:r>
              <a:rPr lang="it-IT" dirty="0" err="1"/>
              <a:t>inexpugnabilis</a:t>
            </a:r>
            <a:r>
              <a:rPr lang="it-IT" i="1" dirty="0"/>
              <a:t>, </a:t>
            </a:r>
            <a:r>
              <a:rPr lang="it-IT" dirty="0" err="1"/>
              <a:t>inextricabilis</a:t>
            </a:r>
            <a:r>
              <a:rPr lang="it-IT" i="1" dirty="0"/>
              <a:t>, </a:t>
            </a:r>
            <a:r>
              <a:rPr lang="it-IT" i="1" dirty="0" err="1"/>
              <a:t>similiter</a:t>
            </a:r>
            <a:r>
              <a:rPr lang="it-IT" i="1" dirty="0"/>
              <a:t> </a:t>
            </a:r>
            <a:r>
              <a:rPr lang="it-IT" dirty="0" err="1"/>
              <a:t>imperfectus</a:t>
            </a:r>
            <a:r>
              <a:rPr lang="it-IT" i="1" dirty="0"/>
              <a:t>, </a:t>
            </a:r>
            <a:r>
              <a:rPr lang="it-IT" dirty="0" err="1"/>
              <a:t>ineluctabilis</a:t>
            </a:r>
            <a:r>
              <a:rPr lang="it-IT" dirty="0"/>
              <a:t> </a:t>
            </a:r>
            <a:r>
              <a:rPr lang="it-IT" i="1" dirty="0"/>
              <a:t>et </a:t>
            </a:r>
            <a:r>
              <a:rPr lang="it-IT" i="1" dirty="0" err="1"/>
              <a:t>similia</a:t>
            </a:r>
            <a:r>
              <a:rPr lang="it-IT" i="1" dirty="0" smtClean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dirty="0"/>
              <a:t>Sono composti anche o </a:t>
            </a:r>
            <a:r>
              <a:rPr lang="it-IT" b="1" dirty="0"/>
              <a:t>a partire da due vocaboli</a:t>
            </a:r>
            <a:r>
              <a:rPr lang="it-IT" dirty="0"/>
              <a:t>, come </a:t>
            </a:r>
            <a:r>
              <a:rPr lang="it-IT" i="1" dirty="0" err="1"/>
              <a:t>septentrio</a:t>
            </a:r>
            <a:r>
              <a:rPr lang="it-IT" dirty="0"/>
              <a:t>, </a:t>
            </a:r>
            <a:r>
              <a:rPr lang="it-IT" i="1" dirty="0" err="1"/>
              <a:t>semiuir</a:t>
            </a:r>
            <a:r>
              <a:rPr lang="it-IT" dirty="0"/>
              <a:t>, o </a:t>
            </a:r>
            <a:r>
              <a:rPr lang="it-IT" b="1" dirty="0"/>
              <a:t>da tre</a:t>
            </a:r>
            <a:r>
              <a:rPr lang="it-IT" dirty="0"/>
              <a:t>, come </a:t>
            </a:r>
            <a:r>
              <a:rPr lang="it-IT" i="1" dirty="0" err="1"/>
              <a:t>imperterritus</a:t>
            </a:r>
            <a:r>
              <a:rPr lang="it-IT" dirty="0"/>
              <a:t>, </a:t>
            </a:r>
            <a:r>
              <a:rPr lang="it-IT" i="1" dirty="0" err="1"/>
              <a:t>inexpugnabilis</a:t>
            </a:r>
            <a:r>
              <a:rPr lang="it-IT" dirty="0"/>
              <a:t>, </a:t>
            </a:r>
            <a:r>
              <a:rPr lang="it-IT" i="1" dirty="0" err="1"/>
              <a:t>inextricabilis</a:t>
            </a:r>
            <a:r>
              <a:rPr lang="it-IT" dirty="0"/>
              <a:t>, o </a:t>
            </a:r>
            <a:r>
              <a:rPr lang="it-IT" b="1" dirty="0"/>
              <a:t>da più numerosi</a:t>
            </a:r>
            <a:r>
              <a:rPr lang="it-IT" dirty="0"/>
              <a:t>, come </a:t>
            </a:r>
            <a:r>
              <a:rPr lang="it-IT" i="1" dirty="0" err="1"/>
              <a:t>cuiuscumquemodi</a:t>
            </a:r>
            <a:r>
              <a:rPr lang="it-IT" dirty="0"/>
              <a:t>, che tuttavia </a:t>
            </a:r>
            <a:r>
              <a:rPr lang="it-IT" b="1" dirty="0"/>
              <a:t>sono soliti ricevere una seconda composizione a partire da termini già composti</a:t>
            </a:r>
            <a:r>
              <a:rPr lang="it-IT" dirty="0"/>
              <a:t>. Per prima cosa infatti si compone </a:t>
            </a:r>
            <a:r>
              <a:rPr lang="it-IT" i="1" dirty="0" err="1"/>
              <a:t>perterritus</a:t>
            </a:r>
            <a:r>
              <a:rPr lang="it-IT" dirty="0"/>
              <a:t>, </a:t>
            </a:r>
            <a:r>
              <a:rPr lang="it-IT" i="1" dirty="0" err="1"/>
              <a:t>expugnabilis</a:t>
            </a:r>
            <a:r>
              <a:rPr lang="it-IT" dirty="0"/>
              <a:t>, </a:t>
            </a:r>
            <a:r>
              <a:rPr lang="it-IT" i="1" dirty="0" err="1"/>
              <a:t>extricabilis</a:t>
            </a:r>
            <a:r>
              <a:rPr lang="it-IT" dirty="0"/>
              <a:t>, in seguito </a:t>
            </a:r>
            <a:r>
              <a:rPr lang="it-IT" i="1" dirty="0" err="1"/>
              <a:t>imperterritus</a:t>
            </a:r>
            <a:r>
              <a:rPr lang="it-IT" dirty="0"/>
              <a:t>, </a:t>
            </a:r>
            <a:r>
              <a:rPr lang="it-IT" i="1" dirty="0" err="1"/>
              <a:t>inexpugnabilis</a:t>
            </a:r>
            <a:r>
              <a:rPr lang="it-IT" dirty="0"/>
              <a:t>, </a:t>
            </a:r>
            <a:r>
              <a:rPr lang="it-IT" i="1" dirty="0" err="1"/>
              <a:t>inextricabilis</a:t>
            </a:r>
            <a:r>
              <a:rPr lang="it-IT" dirty="0"/>
              <a:t>, e analogamente </a:t>
            </a:r>
            <a:r>
              <a:rPr lang="it-IT" i="1" dirty="0" err="1"/>
              <a:t>imperfectus</a:t>
            </a:r>
            <a:r>
              <a:rPr lang="it-IT" dirty="0"/>
              <a:t>, </a:t>
            </a:r>
            <a:r>
              <a:rPr lang="it-IT" i="1" dirty="0" err="1"/>
              <a:t>ineluctabilis</a:t>
            </a:r>
            <a:r>
              <a:rPr lang="it-IT" i="1" dirty="0"/>
              <a:t> </a:t>
            </a:r>
            <a:r>
              <a:rPr lang="it-IT" dirty="0"/>
              <a:t>e gli altri casi simili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649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76872"/>
            <a:ext cx="8640960" cy="40164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Nel </a:t>
            </a:r>
            <a:r>
              <a:rPr lang="it-IT" sz="2000" b="1" dirty="0" smtClean="0"/>
              <a:t>XVIII secolo</a:t>
            </a:r>
            <a:r>
              <a:rPr lang="it-IT" sz="2000" dirty="0" smtClean="0"/>
              <a:t> avviene una </a:t>
            </a:r>
            <a:r>
              <a:rPr lang="it-IT" sz="2000" b="1" dirty="0" smtClean="0"/>
              <a:t>svolta negli studi linguistici </a:t>
            </a:r>
          </a:p>
          <a:p>
            <a:pPr algn="just"/>
            <a:r>
              <a:rPr lang="it-IT" sz="2000" dirty="0" smtClean="0"/>
              <a:t>grazie alla </a:t>
            </a:r>
            <a:r>
              <a:rPr lang="it-IT" sz="2000" b="1" dirty="0" smtClean="0"/>
              <a:t>conoscenza delle lingue dell’estremo oriente indoeuropeo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lvl="0"/>
            <a:r>
              <a:rPr lang="it-IT" sz="2000" dirty="0" smtClean="0"/>
              <a:t>Il </a:t>
            </a:r>
            <a:r>
              <a:rPr lang="it-IT" sz="2000" b="1" dirty="0"/>
              <a:t>confronto del sanscrito con le lingue europee</a:t>
            </a:r>
            <a:r>
              <a:rPr lang="it-IT" sz="2000" dirty="0"/>
              <a:t> costituì il primo stadio </a:t>
            </a:r>
            <a:endParaRPr lang="it-IT" sz="2000" dirty="0" smtClean="0"/>
          </a:p>
          <a:p>
            <a:pPr lvl="0"/>
            <a:r>
              <a:rPr lang="it-IT" sz="2000" dirty="0" smtClean="0"/>
              <a:t>nello </a:t>
            </a:r>
            <a:r>
              <a:rPr lang="it-IT" sz="2000" dirty="0"/>
              <a:t>sviluppo sistematico della </a:t>
            </a:r>
            <a:r>
              <a:rPr lang="it-IT" sz="2000" b="1" dirty="0"/>
              <a:t>linguistica </a:t>
            </a:r>
            <a:r>
              <a:rPr lang="it-IT" sz="2000" b="1" dirty="0" smtClean="0"/>
              <a:t>storico-comparativa</a:t>
            </a:r>
            <a:r>
              <a:rPr lang="it-IT" sz="2000" dirty="0" smtClean="0"/>
              <a:t>.</a:t>
            </a:r>
            <a:endParaRPr lang="it-IT" sz="2000" dirty="0"/>
          </a:p>
          <a:p>
            <a:pPr lvl="0">
              <a:spcBef>
                <a:spcPts val="1200"/>
              </a:spcBef>
            </a:pPr>
            <a:r>
              <a:rPr lang="it-IT" sz="2000" dirty="0" smtClean="0"/>
              <a:t>Gli </a:t>
            </a:r>
            <a:r>
              <a:rPr lang="it-IT" sz="2000" dirty="0"/>
              <a:t>studiosi europei vennero a contatto con la </a:t>
            </a:r>
            <a:r>
              <a:rPr lang="it-IT" sz="2000" b="1" dirty="0"/>
              <a:t>tradizione linguistica indiana</a:t>
            </a:r>
            <a:r>
              <a:rPr lang="it-IT" sz="2000" dirty="0"/>
              <a:t>, sviluppatasi in modo del tutto indipendente rispetto a quella </a:t>
            </a:r>
            <a:r>
              <a:rPr lang="it-IT" sz="2000" dirty="0" smtClean="0"/>
              <a:t>occidentale.</a:t>
            </a:r>
          </a:p>
          <a:p>
            <a:pPr lvl="0"/>
            <a:endParaRPr lang="it-IT" sz="2000" dirty="0"/>
          </a:p>
          <a:p>
            <a:pPr algn="just"/>
            <a:r>
              <a:rPr lang="it-IT" sz="2000" dirty="0" smtClean="0"/>
              <a:t>L’</a:t>
            </a:r>
            <a:r>
              <a:rPr lang="it-IT" sz="2000" b="1" dirty="0" smtClean="0"/>
              <a:t>opera più importante</a:t>
            </a:r>
            <a:r>
              <a:rPr lang="it-IT" sz="2000" dirty="0" smtClean="0"/>
              <a:t> legata al nostro ambito di studi è intitolata</a:t>
            </a:r>
          </a:p>
          <a:p>
            <a:pPr algn="just">
              <a:spcAft>
                <a:spcPts val="600"/>
              </a:spcAft>
            </a:pPr>
            <a:r>
              <a:rPr lang="it-IT" sz="2000" i="1" dirty="0" err="1"/>
              <a:t>Śabdānuśāsana</a:t>
            </a:r>
            <a:r>
              <a:rPr lang="it-IT" sz="2000" i="1" dirty="0"/>
              <a:t> </a:t>
            </a:r>
            <a:r>
              <a:rPr lang="it-IT" sz="2000" dirty="0"/>
              <a:t>“La spiegazione delle parole</a:t>
            </a:r>
            <a:r>
              <a:rPr lang="it-IT" sz="2000" dirty="0" smtClean="0"/>
              <a:t>”.</a:t>
            </a:r>
          </a:p>
          <a:p>
            <a:pPr algn="just"/>
            <a:r>
              <a:rPr lang="it-IT" sz="2000" dirty="0" smtClean="0"/>
              <a:t>Essa è anche nota con il titolo di</a:t>
            </a:r>
          </a:p>
          <a:p>
            <a:pPr algn="just"/>
            <a:r>
              <a:rPr lang="it-IT" sz="2000" b="1" i="1" dirty="0" err="1"/>
              <a:t>Aṣṭādhyāyī</a:t>
            </a:r>
            <a:r>
              <a:rPr lang="it-IT" sz="2000" b="1" i="1" dirty="0"/>
              <a:t> </a:t>
            </a:r>
            <a:r>
              <a:rPr lang="it-IT" sz="2000" dirty="0"/>
              <a:t>“Gli otto capitoli</a:t>
            </a:r>
            <a:r>
              <a:rPr lang="it-IT" sz="2000" dirty="0" smtClean="0"/>
              <a:t>”.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90844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315344"/>
            <a:ext cx="8640960" cy="39395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Nell’</a:t>
            </a:r>
            <a:r>
              <a:rPr lang="it-IT" sz="2000" i="1" dirty="0" err="1" smtClean="0"/>
              <a:t>Aṣṭādhyāyī</a:t>
            </a:r>
            <a:r>
              <a:rPr lang="it-IT" sz="2000" dirty="0"/>
              <a:t> </a:t>
            </a:r>
            <a:r>
              <a:rPr lang="it-IT" sz="2000" dirty="0" smtClean="0"/>
              <a:t>è offerta una </a:t>
            </a:r>
            <a:r>
              <a:rPr lang="it-IT" sz="2000" b="1" dirty="0" smtClean="0"/>
              <a:t>trattazione del </a:t>
            </a:r>
            <a:r>
              <a:rPr lang="it-IT" sz="2000" b="1" i="1" dirty="0" err="1" smtClean="0"/>
              <a:t>samāsa</a:t>
            </a:r>
            <a:r>
              <a:rPr lang="it-IT" sz="2000" b="1" dirty="0"/>
              <a:t> </a:t>
            </a:r>
          </a:p>
          <a:p>
            <a:pPr algn="just"/>
            <a:r>
              <a:rPr lang="it-IT" sz="2000" dirty="0"/>
              <a:t>secondo un </a:t>
            </a:r>
            <a:r>
              <a:rPr lang="it-IT" sz="2000" b="1" dirty="0"/>
              <a:t>procedimento di tipo sintattico</a:t>
            </a:r>
          </a:p>
          <a:p>
            <a:pPr algn="just"/>
            <a:r>
              <a:rPr lang="it-IT" sz="2000" dirty="0"/>
              <a:t>basato su </a:t>
            </a:r>
            <a:r>
              <a:rPr lang="it-IT" sz="2000" b="1" dirty="0"/>
              <a:t>livelli progressivi di </a:t>
            </a:r>
            <a:r>
              <a:rPr lang="it-IT" sz="2000" b="1" dirty="0" smtClean="0"/>
              <a:t>opposizione binaria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In un </a:t>
            </a:r>
            <a:r>
              <a:rPr lang="it-IT" sz="2000" b="1" dirty="0" smtClean="0"/>
              <a:t>primo livello</a:t>
            </a:r>
            <a:r>
              <a:rPr lang="it-IT" sz="2000" dirty="0" smtClean="0"/>
              <a:t> è operata una distinzione tra</a:t>
            </a:r>
            <a:r>
              <a:rPr lang="it-IT" sz="2000" b="1" dirty="0"/>
              <a:t> </a:t>
            </a:r>
            <a:endParaRPr lang="it-IT" sz="2000" dirty="0"/>
          </a:p>
          <a:p>
            <a:pPr lvl="0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1" dirty="0"/>
              <a:t>procedimento per </a:t>
            </a:r>
            <a:r>
              <a:rPr lang="it-IT" sz="2000" b="1" dirty="0" smtClean="0"/>
              <a:t>determinazione</a:t>
            </a:r>
            <a:r>
              <a:rPr lang="it-IT" sz="2000" dirty="0" smtClean="0"/>
              <a:t>;</a:t>
            </a:r>
            <a:endParaRPr lang="it-IT" sz="2000" dirty="0"/>
          </a:p>
          <a:p>
            <a:pPr lvl="0"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procedimento </a:t>
            </a:r>
            <a:r>
              <a:rPr lang="it-IT" sz="2000" b="1" dirty="0"/>
              <a:t>per </a:t>
            </a:r>
            <a:r>
              <a:rPr lang="it-IT" sz="2000" b="1" dirty="0" smtClean="0"/>
              <a:t>coordinazione</a:t>
            </a:r>
            <a:r>
              <a:rPr lang="it-IT" sz="2000" dirty="0" smtClean="0"/>
              <a:t>:</a:t>
            </a:r>
          </a:p>
          <a:p>
            <a:pPr lvl="0" indent="180000" algn="just"/>
            <a:r>
              <a:rPr lang="it-IT" sz="2000" dirty="0" smtClean="0"/>
              <a:t>l’unico composto di questo genere è lo </a:t>
            </a:r>
            <a:r>
              <a:rPr lang="it-IT" sz="2000" b="1" i="1" dirty="0" err="1"/>
              <a:t>dvandva</a:t>
            </a:r>
            <a:r>
              <a:rPr lang="it-IT" sz="2000" b="1" dirty="0"/>
              <a:t> “coppia</a:t>
            </a:r>
            <a:r>
              <a:rPr lang="it-IT" sz="2000" b="1" dirty="0" smtClean="0"/>
              <a:t>”</a:t>
            </a:r>
            <a:r>
              <a:rPr lang="it-IT" sz="2000" dirty="0" smtClean="0"/>
              <a:t>.</a:t>
            </a:r>
            <a:endParaRPr lang="it-IT" sz="2000" dirty="0"/>
          </a:p>
          <a:p>
            <a:pPr algn="just"/>
            <a:r>
              <a:rPr lang="it-IT" sz="2000" dirty="0"/>
              <a:t> </a:t>
            </a:r>
          </a:p>
          <a:p>
            <a:pPr algn="just"/>
            <a:r>
              <a:rPr lang="it-IT" sz="2000" dirty="0" smtClean="0"/>
              <a:t>L’</a:t>
            </a:r>
            <a:r>
              <a:rPr lang="it-IT" sz="2000" b="1" dirty="0" smtClean="0"/>
              <a:t>elemento discriminante</a:t>
            </a:r>
            <a:r>
              <a:rPr lang="it-IT" sz="2000" dirty="0" smtClean="0"/>
              <a:t> tra i due procedimenti è dato </a:t>
            </a:r>
          </a:p>
          <a:p>
            <a:pPr algn="just"/>
            <a:r>
              <a:rPr lang="it-IT" sz="2000" dirty="0" smtClean="0"/>
              <a:t>dalla presenza o meno dell’</a:t>
            </a:r>
            <a:r>
              <a:rPr lang="it-IT" sz="2000" b="1" i="1" dirty="0" err="1" smtClean="0"/>
              <a:t>upasarjana</a:t>
            </a:r>
            <a:r>
              <a:rPr lang="it-IT" sz="2000" dirty="0" smtClean="0"/>
              <a:t> </a:t>
            </a:r>
            <a:r>
              <a:rPr lang="it-IT" sz="2000" dirty="0"/>
              <a:t>(elemento accessorio o “determinante”) </a:t>
            </a:r>
            <a:endParaRPr lang="it-IT" sz="2000" dirty="0" smtClean="0"/>
          </a:p>
          <a:p>
            <a:pPr algn="just"/>
            <a:r>
              <a:rPr lang="it-IT" sz="2000" dirty="0" smtClean="0"/>
              <a:t>opposto al </a:t>
            </a:r>
            <a:r>
              <a:rPr lang="it-IT" sz="2000" b="1" i="1" dirty="0" err="1"/>
              <a:t>pradhāna</a:t>
            </a:r>
            <a:r>
              <a:rPr lang="it-IT" sz="2000" dirty="0"/>
              <a:t> (elemento “determinato” </a:t>
            </a:r>
            <a:r>
              <a:rPr lang="it-IT" sz="2000" dirty="0" smtClean="0"/>
              <a:t>dal </a:t>
            </a:r>
            <a:r>
              <a:rPr lang="it-IT" sz="2000" dirty="0"/>
              <a:t>precedente</a:t>
            </a:r>
            <a:r>
              <a:rPr lang="it-IT" sz="2000" dirty="0" smtClean="0"/>
              <a:t>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92174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446149"/>
            <a:ext cx="8640960" cy="37548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All’interno del primo gruppo di composti si distingue poi un </a:t>
            </a:r>
            <a:r>
              <a:rPr lang="it-IT" sz="2000" b="1" dirty="0" smtClean="0"/>
              <a:t>secondo livello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In esso si oppongono:</a:t>
            </a:r>
          </a:p>
          <a:p>
            <a:pPr indent="-1800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i="1" dirty="0" err="1"/>
              <a:t>bahuvrīhi</a:t>
            </a:r>
            <a:r>
              <a:rPr lang="it-IT" sz="2000" dirty="0"/>
              <a:t>, letteralmente “colui che possiede </a:t>
            </a:r>
            <a:r>
              <a:rPr lang="it-IT" sz="2000" dirty="0" smtClean="0"/>
              <a:t>molto riso</a:t>
            </a:r>
            <a:r>
              <a:rPr lang="it-IT" sz="2000" dirty="0"/>
              <a:t>”;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tutti gli altri </a:t>
            </a:r>
            <a:r>
              <a:rPr lang="it-IT" sz="2000" b="1" dirty="0"/>
              <a:t>generi </a:t>
            </a:r>
            <a:r>
              <a:rPr lang="it-IT" sz="2000" dirty="0"/>
              <a:t>di composti nominali.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just">
              <a:spcAft>
                <a:spcPts val="1200"/>
              </a:spcAft>
            </a:pPr>
            <a:r>
              <a:rPr lang="it-IT" sz="2000" dirty="0"/>
              <a:t>Nella </a:t>
            </a:r>
            <a:r>
              <a:rPr lang="it-IT" sz="2000" i="1" dirty="0" err="1" smtClean="0"/>
              <a:t>Kāśikāvṛtti</a:t>
            </a:r>
            <a:r>
              <a:rPr lang="it-IT" sz="2000" dirty="0"/>
              <a:t>, una raccolta di glosse </a:t>
            </a:r>
            <a:r>
              <a:rPr lang="it-IT" sz="2000" dirty="0" smtClean="0"/>
              <a:t>all’</a:t>
            </a:r>
            <a:r>
              <a:rPr lang="it-IT" sz="2000" i="1" dirty="0" err="1" smtClean="0"/>
              <a:t>Aṣṭādhyāyī</a:t>
            </a:r>
            <a:r>
              <a:rPr lang="it-IT" sz="2000" dirty="0" smtClean="0"/>
              <a:t>, si legge: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“In un </a:t>
            </a:r>
            <a:r>
              <a:rPr lang="it-IT" i="1" dirty="0" err="1"/>
              <a:t>bahuvrīhi</a:t>
            </a:r>
            <a:r>
              <a:rPr lang="it-IT" dirty="0"/>
              <a:t> tutti i membri sono </a:t>
            </a:r>
            <a:r>
              <a:rPr lang="it-IT" i="1" dirty="0" err="1"/>
              <a:t>upasarjana</a:t>
            </a:r>
            <a:r>
              <a:rPr lang="it-IT" dirty="0" smtClean="0"/>
              <a:t>”.</a:t>
            </a:r>
            <a:endParaRPr lang="it-IT" dirty="0"/>
          </a:p>
          <a:p>
            <a:pPr algn="just"/>
            <a:r>
              <a:rPr lang="it-IT" sz="2000" dirty="0" smtClean="0"/>
              <a:t>Ciò significa che </a:t>
            </a:r>
            <a:r>
              <a:rPr lang="it-IT" sz="2000" dirty="0"/>
              <a:t>in un composto </a:t>
            </a:r>
            <a:r>
              <a:rPr lang="it-IT" sz="2000" dirty="0" smtClean="0"/>
              <a:t>di questo tipo </a:t>
            </a:r>
            <a:r>
              <a:rPr lang="it-IT" sz="2000" b="1" dirty="0"/>
              <a:t>entrambi </a:t>
            </a:r>
            <a:r>
              <a:rPr lang="it-IT" sz="2000" b="1" dirty="0" smtClean="0"/>
              <a:t>i membri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b="1" dirty="0" smtClean="0"/>
              <a:t>operano </a:t>
            </a:r>
            <a:r>
              <a:rPr lang="it-IT" sz="2000" b="1" dirty="0"/>
              <a:t>la determinazione di un significato che è altro da </a:t>
            </a:r>
            <a:r>
              <a:rPr lang="it-IT" sz="2000" b="1" dirty="0" smtClean="0"/>
              <a:t>essi</a:t>
            </a:r>
            <a:r>
              <a:rPr 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18988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492896"/>
            <a:ext cx="8640960" cy="35702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Successivamente, all’interno del secondo gruppo di composti nominali,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si può operare un </a:t>
            </a:r>
            <a:r>
              <a:rPr lang="it-IT" sz="2000" b="1" dirty="0" smtClean="0"/>
              <a:t>terzo livello </a:t>
            </a:r>
            <a:r>
              <a:rPr lang="it-IT" sz="2000" dirty="0" smtClean="0"/>
              <a:t>di partizione contrapponendo: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i="1" dirty="0" err="1" smtClean="0"/>
              <a:t>avyayībhāva</a:t>
            </a:r>
            <a:r>
              <a:rPr lang="it-IT" sz="2000" dirty="0" smtClean="0"/>
              <a:t> se il </a:t>
            </a:r>
            <a:r>
              <a:rPr lang="it-IT" sz="2000" b="1" dirty="0"/>
              <a:t>primo membro</a:t>
            </a:r>
            <a:r>
              <a:rPr lang="it-IT" sz="2000" dirty="0"/>
              <a:t> è una </a:t>
            </a:r>
            <a:r>
              <a:rPr lang="it-IT" sz="2000" b="1" dirty="0"/>
              <a:t>preposizione</a:t>
            </a:r>
            <a:r>
              <a:rPr lang="it-IT" sz="2000" dirty="0"/>
              <a:t> che regge uno o più </a:t>
            </a:r>
            <a:r>
              <a:rPr lang="it-IT" sz="2000" dirty="0" smtClean="0"/>
              <a:t>casi;</a:t>
            </a:r>
            <a:endParaRPr lang="it-IT" sz="2000" dirty="0"/>
          </a:p>
          <a:p>
            <a:pPr algn="just">
              <a:spcBef>
                <a:spcPts val="1200"/>
              </a:spcBef>
            </a:pPr>
            <a:r>
              <a:rPr lang="it-IT" dirty="0" smtClean="0"/>
              <a:t>Es. 1: accusativo → </a:t>
            </a:r>
            <a:r>
              <a:rPr lang="it-IT" i="1" dirty="0" err="1"/>
              <a:t>anu-vanam</a:t>
            </a:r>
            <a:r>
              <a:rPr lang="it-IT" dirty="0"/>
              <a:t> per </a:t>
            </a:r>
            <a:r>
              <a:rPr lang="it-IT" i="1" dirty="0" err="1"/>
              <a:t>vanam</a:t>
            </a:r>
            <a:r>
              <a:rPr lang="it-IT" i="1" dirty="0"/>
              <a:t> </a:t>
            </a:r>
            <a:r>
              <a:rPr lang="it-IT" i="1" dirty="0" err="1"/>
              <a:t>anu</a:t>
            </a:r>
            <a:r>
              <a:rPr lang="it-IT" i="1" dirty="0"/>
              <a:t> </a:t>
            </a:r>
            <a:r>
              <a:rPr lang="it-IT" dirty="0"/>
              <a:t>“vicino al bosco</a:t>
            </a:r>
            <a:r>
              <a:rPr lang="it-IT" dirty="0" smtClean="0"/>
              <a:t>”;</a:t>
            </a:r>
          </a:p>
          <a:p>
            <a:pPr algn="just">
              <a:spcAft>
                <a:spcPts val="1200"/>
              </a:spcAft>
            </a:pPr>
            <a:r>
              <a:rPr lang="pt-BR" dirty="0" smtClean="0"/>
              <a:t>Es. 2: ablativo </a:t>
            </a:r>
            <a:r>
              <a:rPr lang="it-IT" dirty="0"/>
              <a:t>→</a:t>
            </a:r>
            <a:r>
              <a:rPr lang="pt-BR" dirty="0" smtClean="0"/>
              <a:t> </a:t>
            </a:r>
            <a:r>
              <a:rPr lang="pt-BR" i="1" dirty="0"/>
              <a:t>apa-trigartam </a:t>
            </a:r>
            <a:r>
              <a:rPr lang="pt-BR" dirty="0"/>
              <a:t>per </a:t>
            </a:r>
            <a:r>
              <a:rPr lang="pt-BR" i="1" dirty="0"/>
              <a:t>apa Trigartebhyaḥ </a:t>
            </a:r>
            <a:r>
              <a:rPr lang="pt-BR" dirty="0"/>
              <a:t>“lontano da </a:t>
            </a:r>
            <a:r>
              <a:rPr lang="pt-BR" i="1" dirty="0"/>
              <a:t>Trigarta</a:t>
            </a:r>
            <a:r>
              <a:rPr lang="pt-BR" dirty="0" smtClean="0"/>
              <a:t>”.</a:t>
            </a:r>
            <a:endParaRPr lang="it-IT" sz="2000" dirty="0"/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i="1" dirty="0" err="1" smtClean="0"/>
              <a:t>tatpuruṣa</a:t>
            </a:r>
            <a:r>
              <a:rPr lang="it-IT" sz="2000" dirty="0" smtClean="0"/>
              <a:t> se è formato da </a:t>
            </a:r>
            <a:r>
              <a:rPr lang="it-IT" sz="2000" b="1" dirty="0"/>
              <a:t>due nomi </a:t>
            </a:r>
            <a:r>
              <a:rPr lang="it-IT" sz="2000" dirty="0"/>
              <a:t>(o un nome e un aggettivo) </a:t>
            </a:r>
            <a:endParaRPr lang="it-IT" sz="2000" dirty="0" smtClean="0"/>
          </a:p>
          <a:p>
            <a:pPr indent="180000" algn="just"/>
            <a:r>
              <a:rPr lang="it-IT" sz="2000" dirty="0" smtClean="0"/>
              <a:t>dove </a:t>
            </a:r>
            <a:r>
              <a:rPr lang="it-IT" sz="2000" b="1" dirty="0"/>
              <a:t>il primo membro determina il secondo</a:t>
            </a:r>
            <a:r>
              <a:rPr lang="it-IT" sz="2000" dirty="0"/>
              <a:t>, dal quale </a:t>
            </a:r>
            <a:r>
              <a:rPr lang="it-IT" sz="2000" dirty="0" smtClean="0"/>
              <a:t>dipende.</a:t>
            </a:r>
            <a:endParaRPr lang="it-IT" sz="2000" dirty="0"/>
          </a:p>
          <a:p>
            <a:endParaRPr lang="it-IT" sz="2000" dirty="0"/>
          </a:p>
          <a:p>
            <a:r>
              <a:rPr lang="it-IT" sz="2000" dirty="0" smtClean="0"/>
              <a:t>Il </a:t>
            </a:r>
            <a:r>
              <a:rPr lang="it-IT" sz="2000" b="1" dirty="0"/>
              <a:t>primo membro in stato tematico </a:t>
            </a:r>
            <a:endParaRPr lang="it-IT" sz="2000" b="1" dirty="0" smtClean="0"/>
          </a:p>
          <a:p>
            <a:r>
              <a:rPr lang="it-IT" sz="2000" dirty="0" smtClean="0"/>
              <a:t>assume </a:t>
            </a:r>
            <a:r>
              <a:rPr lang="it-IT" sz="2000" dirty="0"/>
              <a:t>il valore di uno dei </a:t>
            </a:r>
            <a:r>
              <a:rPr lang="it-IT" sz="2000" dirty="0" smtClean="0"/>
              <a:t>casi, </a:t>
            </a:r>
            <a:r>
              <a:rPr lang="it-IT" sz="2000" dirty="0"/>
              <a:t>esclusi nominativo e </a:t>
            </a:r>
            <a:r>
              <a:rPr lang="it-IT" sz="2000" dirty="0" smtClean="0"/>
              <a:t>vocativo.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67231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348880"/>
            <a:ext cx="8640960" cy="37702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Questi esempi mostrano come il </a:t>
            </a:r>
            <a:r>
              <a:rPr lang="it-IT" sz="2000" b="1" dirty="0" smtClean="0"/>
              <a:t>primo membro </a:t>
            </a:r>
          </a:p>
          <a:p>
            <a:pPr algn="just"/>
            <a:r>
              <a:rPr lang="it-IT" sz="2000" dirty="0" smtClean="0"/>
              <a:t>possa significare </a:t>
            </a:r>
            <a:r>
              <a:rPr lang="it-IT" sz="2000" b="1" dirty="0" smtClean="0"/>
              <a:t>ognuno dei casi della lingua sanscrita</a:t>
            </a:r>
            <a:r>
              <a:rPr lang="it-IT" sz="2000" dirty="0" smtClean="0"/>
              <a:t>:</a:t>
            </a:r>
          </a:p>
          <a:p>
            <a:pPr algn="just"/>
            <a:endParaRPr lang="it-IT" sz="2000" dirty="0" smtClean="0"/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 smtClean="0"/>
              <a:t>accusativo</a:t>
            </a:r>
            <a:r>
              <a:rPr lang="it-IT" dirty="0"/>
              <a:t>: </a:t>
            </a:r>
            <a:r>
              <a:rPr lang="it-IT" dirty="0" smtClean="0"/>
              <a:t>	</a:t>
            </a:r>
            <a:r>
              <a:rPr lang="it-IT" i="1" dirty="0" err="1" smtClean="0"/>
              <a:t>grāma-gata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grāmaṃ</a:t>
            </a:r>
            <a:r>
              <a:rPr lang="it-IT" i="1" dirty="0"/>
              <a:t> </a:t>
            </a:r>
            <a:r>
              <a:rPr lang="it-IT" i="1" dirty="0" err="1"/>
              <a:t>gata</a:t>
            </a:r>
            <a:r>
              <a:rPr lang="it-IT" i="1" dirty="0"/>
              <a:t> </a:t>
            </a:r>
            <a:r>
              <a:rPr lang="it-IT" dirty="0"/>
              <a:t>“giunto al villaggio”;</a:t>
            </a:r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strumentale</a:t>
            </a:r>
            <a:r>
              <a:rPr lang="it-IT" dirty="0"/>
              <a:t>: </a:t>
            </a:r>
            <a:r>
              <a:rPr lang="it-IT" dirty="0" smtClean="0"/>
              <a:t>	</a:t>
            </a:r>
            <a:r>
              <a:rPr lang="it-IT" i="1" dirty="0" smtClean="0"/>
              <a:t>ahi-</a:t>
            </a:r>
            <a:r>
              <a:rPr lang="it-IT" i="1" dirty="0" err="1" smtClean="0"/>
              <a:t>daṣṭa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ahinā</a:t>
            </a:r>
            <a:r>
              <a:rPr lang="it-IT" i="1" dirty="0"/>
              <a:t> </a:t>
            </a:r>
            <a:r>
              <a:rPr lang="it-IT" i="1" dirty="0" err="1"/>
              <a:t>daṣṭa</a:t>
            </a:r>
            <a:r>
              <a:rPr lang="it-IT" i="1" dirty="0"/>
              <a:t> </a:t>
            </a:r>
            <a:r>
              <a:rPr lang="it-IT" dirty="0"/>
              <a:t>“morso dal serpente”;</a:t>
            </a:r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dativo</a:t>
            </a:r>
            <a:r>
              <a:rPr lang="it-IT" dirty="0"/>
              <a:t>: </a:t>
            </a:r>
            <a:r>
              <a:rPr lang="it-IT" dirty="0" smtClean="0"/>
              <a:t>		</a:t>
            </a:r>
            <a:r>
              <a:rPr lang="it-IT" i="1" dirty="0" err="1" smtClean="0"/>
              <a:t>karṇa-sukha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karṇāya</a:t>
            </a:r>
            <a:r>
              <a:rPr lang="it-IT" i="1" dirty="0"/>
              <a:t> </a:t>
            </a:r>
            <a:r>
              <a:rPr lang="it-IT" i="1" dirty="0" err="1"/>
              <a:t>sukha</a:t>
            </a:r>
            <a:r>
              <a:rPr lang="it-IT" i="1" dirty="0"/>
              <a:t> </a:t>
            </a:r>
            <a:r>
              <a:rPr lang="it-IT" dirty="0"/>
              <a:t>“gioia per le orecchie”;</a:t>
            </a:r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ablativo</a:t>
            </a:r>
            <a:r>
              <a:rPr lang="it-IT" dirty="0"/>
              <a:t>: </a:t>
            </a:r>
            <a:r>
              <a:rPr lang="it-IT" dirty="0" smtClean="0"/>
              <a:t>	</a:t>
            </a:r>
            <a:r>
              <a:rPr lang="it-IT" i="1" dirty="0" err="1" smtClean="0"/>
              <a:t>svarga</a:t>
            </a:r>
            <a:r>
              <a:rPr lang="it-IT" i="1" dirty="0" smtClean="0"/>
              <a:t>-patita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svargāt</a:t>
            </a:r>
            <a:r>
              <a:rPr lang="it-IT" i="1" dirty="0"/>
              <a:t> patita </a:t>
            </a:r>
            <a:r>
              <a:rPr lang="it-IT" dirty="0"/>
              <a:t>“caduto dal cielo”;</a:t>
            </a:r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genitivo</a:t>
            </a:r>
            <a:r>
              <a:rPr lang="it-IT" dirty="0"/>
              <a:t>: </a:t>
            </a:r>
            <a:r>
              <a:rPr lang="it-IT" dirty="0" smtClean="0"/>
              <a:t>	</a:t>
            </a:r>
            <a:r>
              <a:rPr lang="it-IT" i="1" dirty="0" err="1" smtClean="0"/>
              <a:t>senā-pati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senāyāḥ</a:t>
            </a:r>
            <a:r>
              <a:rPr lang="it-IT" i="1" dirty="0"/>
              <a:t> </a:t>
            </a:r>
            <a:r>
              <a:rPr lang="it-IT" i="1" dirty="0" err="1"/>
              <a:t>pati</a:t>
            </a:r>
            <a:r>
              <a:rPr lang="it-IT" i="1" dirty="0"/>
              <a:t> </a:t>
            </a:r>
            <a:r>
              <a:rPr lang="it-IT" dirty="0"/>
              <a:t>“signore dell’esercito”,</a:t>
            </a:r>
          </a:p>
          <a:p>
            <a:pPr marL="1648800" lvl="4" algn="just">
              <a:spcAft>
                <a:spcPts val="600"/>
              </a:spcAft>
            </a:pPr>
            <a:r>
              <a:rPr lang="it-IT" dirty="0" smtClean="0"/>
              <a:t>	</a:t>
            </a:r>
            <a:r>
              <a:rPr lang="it-IT" i="1" dirty="0" err="1" smtClean="0"/>
              <a:t>nara-śreṣṭha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narāṇāṃ</a:t>
            </a:r>
            <a:r>
              <a:rPr lang="it-IT" i="1" dirty="0"/>
              <a:t> </a:t>
            </a:r>
            <a:r>
              <a:rPr lang="it-IT" i="1" dirty="0" err="1"/>
              <a:t>śreṣṭha</a:t>
            </a:r>
            <a:r>
              <a:rPr lang="it-IT" i="1" dirty="0"/>
              <a:t> </a:t>
            </a:r>
            <a:r>
              <a:rPr lang="it-IT" dirty="0"/>
              <a:t>“ottimo fra gli uomini”,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		</a:t>
            </a:r>
            <a:r>
              <a:rPr lang="it-IT" i="1" dirty="0" err="1" smtClean="0"/>
              <a:t>aśva-kovida</a:t>
            </a:r>
            <a:r>
              <a:rPr lang="it-IT" dirty="0" smtClean="0"/>
              <a:t> </a:t>
            </a:r>
            <a:r>
              <a:rPr lang="it-IT" dirty="0"/>
              <a:t>per </a:t>
            </a:r>
            <a:r>
              <a:rPr lang="it-IT" i="1" dirty="0" err="1"/>
              <a:t>aśvāṇāṃ</a:t>
            </a:r>
            <a:r>
              <a:rPr lang="it-IT" i="1" dirty="0"/>
              <a:t> </a:t>
            </a:r>
            <a:r>
              <a:rPr lang="it-IT" i="1" dirty="0" err="1"/>
              <a:t>kovida</a:t>
            </a:r>
            <a:r>
              <a:rPr lang="it-IT" i="1" dirty="0"/>
              <a:t> </a:t>
            </a:r>
            <a:r>
              <a:rPr lang="it-IT" dirty="0"/>
              <a:t>“esperto di cavalli”;</a:t>
            </a:r>
          </a:p>
          <a:p>
            <a:pPr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/>
              <a:t>locativo</a:t>
            </a:r>
            <a:r>
              <a:rPr lang="it-IT" dirty="0"/>
              <a:t>: </a:t>
            </a:r>
            <a:r>
              <a:rPr lang="it-IT" dirty="0" smtClean="0"/>
              <a:t>	</a:t>
            </a:r>
            <a:r>
              <a:rPr lang="it-IT" i="1" dirty="0" err="1" smtClean="0"/>
              <a:t>saṃgarānta</a:t>
            </a:r>
            <a:r>
              <a:rPr lang="it-IT" dirty="0" smtClean="0"/>
              <a:t> </a:t>
            </a:r>
            <a:r>
              <a:rPr lang="it-IT" dirty="0"/>
              <a:t>&lt; </a:t>
            </a:r>
            <a:r>
              <a:rPr lang="it-IT" i="1" dirty="0" err="1"/>
              <a:t>saṃgara</a:t>
            </a:r>
            <a:r>
              <a:rPr lang="it-IT" i="1" dirty="0"/>
              <a:t>-anta</a:t>
            </a:r>
            <a:r>
              <a:rPr lang="it-IT" dirty="0"/>
              <a:t> per </a:t>
            </a:r>
            <a:r>
              <a:rPr lang="it-IT" i="1" dirty="0" err="1"/>
              <a:t>saṃgare</a:t>
            </a:r>
            <a:r>
              <a:rPr lang="it-IT" i="1" dirty="0"/>
              <a:t> anta </a:t>
            </a:r>
            <a:r>
              <a:rPr lang="it-IT" dirty="0"/>
              <a:t>“morte in battaglia</a:t>
            </a:r>
            <a:r>
              <a:rPr lang="it-IT" dirty="0" smtClean="0"/>
              <a:t>”.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25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04864"/>
            <a:ext cx="864096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Il </a:t>
            </a:r>
            <a:r>
              <a:rPr lang="it-IT" sz="2000" b="1" dirty="0" smtClean="0"/>
              <a:t>quarto livello</a:t>
            </a:r>
            <a:r>
              <a:rPr lang="it-IT" sz="2000" dirty="0" smtClean="0"/>
              <a:t> distingue i </a:t>
            </a:r>
            <a:r>
              <a:rPr lang="it-IT" sz="2000" b="1" dirty="0" smtClean="0"/>
              <a:t>casi particolari </a:t>
            </a:r>
            <a:r>
              <a:rPr lang="it-IT" sz="2000" b="1" dirty="0"/>
              <a:t>del </a:t>
            </a:r>
            <a:r>
              <a:rPr lang="it-IT" sz="2000" b="1" i="1" dirty="0" err="1" smtClean="0"/>
              <a:t>tatpuruṣa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lvl="0" algn="just"/>
            <a:r>
              <a:rPr lang="it-IT" sz="2000" b="1" i="1" dirty="0" err="1" smtClean="0"/>
              <a:t>Karmadhāraya</a:t>
            </a:r>
            <a:r>
              <a:rPr lang="it-IT" sz="2000" dirty="0" smtClean="0"/>
              <a:t> è un composto determinativo </a:t>
            </a:r>
          </a:p>
          <a:p>
            <a:pPr lvl="0" algn="just"/>
            <a:r>
              <a:rPr lang="it-IT" sz="2000" dirty="0" smtClean="0"/>
              <a:t>nel quale </a:t>
            </a:r>
            <a:r>
              <a:rPr lang="it-IT" sz="2000" dirty="0"/>
              <a:t>il </a:t>
            </a:r>
            <a:r>
              <a:rPr lang="it-IT" sz="2000" b="1" dirty="0"/>
              <a:t>primo membro </a:t>
            </a:r>
            <a:r>
              <a:rPr lang="it-IT" sz="2000" dirty="0"/>
              <a:t>qualifica il secondo </a:t>
            </a:r>
            <a:endParaRPr lang="it-IT" sz="2000" dirty="0" smtClean="0"/>
          </a:p>
          <a:p>
            <a:pPr lvl="0" algn="just">
              <a:spcAft>
                <a:spcPts val="1200"/>
              </a:spcAft>
            </a:pPr>
            <a:r>
              <a:rPr lang="it-IT" sz="2000" dirty="0" smtClean="0"/>
              <a:t>facendo </a:t>
            </a:r>
            <a:r>
              <a:rPr lang="it-IT" sz="2000" dirty="0"/>
              <a:t>in genere le </a:t>
            </a:r>
            <a:r>
              <a:rPr lang="it-IT" sz="2000" b="1" dirty="0"/>
              <a:t>funzioni di attributo o di </a:t>
            </a:r>
            <a:r>
              <a:rPr lang="it-IT" sz="2000" b="1" dirty="0" smtClean="0"/>
              <a:t>apposizione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aggettivo + nome: 		</a:t>
            </a:r>
            <a:r>
              <a:rPr lang="it-IT" i="1" dirty="0" err="1" smtClean="0"/>
              <a:t>mahā-rāja</a:t>
            </a:r>
            <a:r>
              <a:rPr lang="it-IT" i="1" dirty="0" smtClean="0"/>
              <a:t> </a:t>
            </a:r>
            <a:r>
              <a:rPr lang="it-IT" dirty="0" smtClean="0"/>
              <a:t>“grande re”;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nome </a:t>
            </a:r>
            <a:r>
              <a:rPr lang="it-IT" dirty="0"/>
              <a:t>+ aggettivo: </a:t>
            </a:r>
            <a:r>
              <a:rPr lang="it-IT" dirty="0" smtClean="0"/>
              <a:t>		</a:t>
            </a:r>
            <a:r>
              <a:rPr lang="it-IT" i="1" dirty="0" err="1" smtClean="0"/>
              <a:t>megha-śyāma</a:t>
            </a:r>
            <a:r>
              <a:rPr lang="it-IT" i="1" dirty="0" smtClean="0"/>
              <a:t> </a:t>
            </a:r>
            <a:r>
              <a:rPr lang="it-IT" dirty="0"/>
              <a:t>“nero come la nube</a:t>
            </a:r>
            <a:r>
              <a:rPr lang="it-IT" dirty="0" smtClean="0"/>
              <a:t>”;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dirty="0"/>
              <a:t>nome + nome: </a:t>
            </a:r>
            <a:r>
              <a:rPr lang="it-IT" dirty="0" smtClean="0"/>
              <a:t>		</a:t>
            </a:r>
            <a:r>
              <a:rPr lang="it-IT" i="1" dirty="0" err="1" smtClean="0"/>
              <a:t>megha-dūta</a:t>
            </a:r>
            <a:r>
              <a:rPr lang="it-IT" dirty="0" smtClean="0"/>
              <a:t> </a:t>
            </a:r>
            <a:r>
              <a:rPr lang="it-IT" dirty="0"/>
              <a:t>“nube che è come un messaggero”;</a:t>
            </a:r>
          </a:p>
          <a:p>
            <a:pPr algn="just"/>
            <a:r>
              <a:rPr lang="it-IT" dirty="0"/>
              <a:t>aggettivo </a:t>
            </a:r>
            <a:r>
              <a:rPr lang="it-IT" dirty="0" smtClean="0"/>
              <a:t>+ </a:t>
            </a:r>
            <a:r>
              <a:rPr lang="it-IT" dirty="0"/>
              <a:t>aggettivo: </a:t>
            </a:r>
            <a:r>
              <a:rPr lang="it-IT" dirty="0" smtClean="0"/>
              <a:t>	</a:t>
            </a:r>
            <a:r>
              <a:rPr lang="it-IT" i="1" dirty="0" err="1" smtClean="0"/>
              <a:t>nava-baddha</a:t>
            </a:r>
            <a:r>
              <a:rPr lang="it-IT" dirty="0" smtClean="0"/>
              <a:t> </a:t>
            </a:r>
            <a:r>
              <a:rPr lang="it-IT" dirty="0"/>
              <a:t>“legato da </a:t>
            </a:r>
            <a:r>
              <a:rPr lang="it-IT" dirty="0" smtClean="0"/>
              <a:t>poco”.</a:t>
            </a:r>
            <a:endParaRPr lang="it-IT" dirty="0"/>
          </a:p>
          <a:p>
            <a:pPr algn="just"/>
            <a:endParaRPr lang="it-IT" sz="2000" dirty="0"/>
          </a:p>
          <a:p>
            <a:pPr lvl="0" algn="just">
              <a:spcAft>
                <a:spcPts val="1200"/>
              </a:spcAft>
            </a:pPr>
            <a:r>
              <a:rPr lang="it-IT" sz="2000" b="1" i="1" dirty="0" err="1" smtClean="0"/>
              <a:t>Dvigu</a:t>
            </a:r>
            <a:r>
              <a:rPr lang="it-IT" sz="2000" dirty="0" smtClean="0"/>
              <a:t> è un composto nel quale il </a:t>
            </a:r>
            <a:r>
              <a:rPr lang="it-IT" sz="2000" b="1" dirty="0"/>
              <a:t>primo </a:t>
            </a:r>
            <a:r>
              <a:rPr lang="it-IT" sz="2000" b="1" dirty="0" smtClean="0"/>
              <a:t>membro </a:t>
            </a:r>
            <a:r>
              <a:rPr lang="it-IT" sz="2000" dirty="0" smtClean="0"/>
              <a:t>è costituito </a:t>
            </a:r>
            <a:r>
              <a:rPr lang="it-IT" sz="2000" dirty="0"/>
              <a:t>da un </a:t>
            </a:r>
            <a:r>
              <a:rPr lang="it-IT" sz="2000" b="1" dirty="0" smtClean="0"/>
              <a:t>numerale</a:t>
            </a:r>
            <a:r>
              <a:rPr lang="it-IT" sz="2000" dirty="0" smtClean="0"/>
              <a:t>.</a:t>
            </a:r>
            <a:endParaRPr lang="it-IT" sz="2000" dirty="0"/>
          </a:p>
          <a:p>
            <a:pPr algn="just"/>
            <a:r>
              <a:rPr lang="it-IT" dirty="0" smtClean="0"/>
              <a:t>Es: </a:t>
            </a:r>
            <a:r>
              <a:rPr lang="it-IT" i="1" dirty="0" smtClean="0"/>
              <a:t>tri-</a:t>
            </a:r>
            <a:r>
              <a:rPr lang="it-IT" i="1" dirty="0" err="1" smtClean="0"/>
              <a:t>lokī</a:t>
            </a:r>
            <a:r>
              <a:rPr lang="it-IT" dirty="0" smtClean="0"/>
              <a:t> </a:t>
            </a:r>
            <a:r>
              <a:rPr lang="it-IT" dirty="0"/>
              <a:t>“i tre mondi</a:t>
            </a:r>
            <a:r>
              <a:rPr lang="it-IT" dirty="0" smtClean="0"/>
              <a:t>”.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37856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indiani</a:t>
            </a:r>
          </a:p>
          <a:p>
            <a:pPr algn="ctr"/>
            <a:r>
              <a:rPr lang="it-IT" sz="4000" b="1" dirty="0" smtClean="0"/>
              <a:t>PĀṆINI (IV sec.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86744"/>
            <a:ext cx="8640960" cy="39395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000" dirty="0" smtClean="0"/>
              <a:t>La linguistica indiana presenta questi </a:t>
            </a:r>
            <a:r>
              <a:rPr lang="it-IT" sz="2000" b="1" dirty="0" smtClean="0"/>
              <a:t>meriti principali</a:t>
            </a:r>
            <a:r>
              <a:rPr lang="it-IT" sz="2000" dirty="0" smtClean="0"/>
              <a:t>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la distinzione dei </a:t>
            </a:r>
            <a:r>
              <a:rPr lang="it-IT" sz="2000" dirty="0"/>
              <a:t>composti </a:t>
            </a:r>
            <a:r>
              <a:rPr lang="it-IT" sz="2000" dirty="0" smtClean="0"/>
              <a:t>nelle varie classi </a:t>
            </a:r>
          </a:p>
          <a:p>
            <a:pPr indent="180000" algn="just">
              <a:spcAft>
                <a:spcPts val="1200"/>
              </a:spcAft>
            </a:pPr>
            <a:r>
              <a:rPr lang="it-IT" sz="2000" dirty="0" smtClean="0"/>
              <a:t>si basa su un </a:t>
            </a:r>
            <a:r>
              <a:rPr lang="it-IT" sz="2000" b="1" dirty="0" smtClean="0"/>
              <a:t>principio di tipo sintattico</a:t>
            </a:r>
            <a:r>
              <a:rPr lang="it-IT" sz="2000" dirty="0" smtClean="0"/>
              <a:t>;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i="1" dirty="0" err="1"/>
              <a:t>avyayībhāva</a:t>
            </a:r>
            <a:r>
              <a:rPr lang="it-IT" sz="2000" dirty="0"/>
              <a:t> e </a:t>
            </a:r>
            <a:r>
              <a:rPr lang="it-IT" sz="2000" i="1" dirty="0" err="1"/>
              <a:t>tatpuruṣa</a:t>
            </a:r>
            <a:r>
              <a:rPr lang="it-IT" sz="2000" dirty="0"/>
              <a:t> (con le sue sottoclassi </a:t>
            </a:r>
            <a:r>
              <a:rPr lang="it-IT" sz="2000" i="1" dirty="0" err="1"/>
              <a:t>karmadhāraya</a:t>
            </a:r>
            <a:r>
              <a:rPr lang="it-IT" sz="2000" dirty="0"/>
              <a:t> e </a:t>
            </a:r>
            <a:r>
              <a:rPr lang="it-IT" sz="2000" i="1" dirty="0" err="1"/>
              <a:t>dvigu</a:t>
            </a:r>
            <a:r>
              <a:rPr lang="it-IT" sz="2000" dirty="0"/>
              <a:t>) </a:t>
            </a:r>
            <a:endParaRPr lang="it-IT" sz="2000" dirty="0" smtClean="0"/>
          </a:p>
          <a:p>
            <a:pPr indent="180000" algn="just"/>
            <a:r>
              <a:rPr lang="it-IT" sz="2000" dirty="0"/>
              <a:t>hanno la caratteristica di essere </a:t>
            </a:r>
            <a:r>
              <a:rPr lang="it-IT" sz="2000" b="1" dirty="0"/>
              <a:t>parafrasati con espressioni analitiche </a:t>
            </a:r>
          </a:p>
          <a:p>
            <a:pPr indent="180000" algn="just">
              <a:spcAft>
                <a:spcPts val="1200"/>
              </a:spcAft>
            </a:pPr>
            <a:r>
              <a:rPr lang="it-IT" sz="2000" b="1" dirty="0"/>
              <a:t>ottenute mediante gli stessi elementi lessicali</a:t>
            </a:r>
            <a:r>
              <a:rPr lang="it-IT" sz="2000" dirty="0"/>
              <a:t>;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questo </a:t>
            </a:r>
            <a:r>
              <a:rPr lang="it-IT" sz="2000" dirty="0"/>
              <a:t>li oppone ai </a:t>
            </a:r>
            <a:r>
              <a:rPr lang="it-IT" sz="2000" i="1" dirty="0" err="1" smtClean="0"/>
              <a:t>bahuvrīhi</a:t>
            </a:r>
            <a:r>
              <a:rPr lang="it-IT" sz="2000" dirty="0" smtClean="0"/>
              <a:t> che </a:t>
            </a:r>
            <a:r>
              <a:rPr lang="it-IT" sz="2000" b="1" dirty="0" smtClean="0"/>
              <a:t>esprimono </a:t>
            </a:r>
            <a:r>
              <a:rPr lang="it-IT" sz="2000" b="1" dirty="0"/>
              <a:t>qualcosa </a:t>
            </a:r>
            <a:r>
              <a:rPr lang="it-IT" sz="2000" b="1" dirty="0" smtClean="0"/>
              <a:t>di </a:t>
            </a:r>
            <a:r>
              <a:rPr lang="it-IT" sz="2000" b="1" dirty="0"/>
              <a:t>diverso </a:t>
            </a:r>
            <a:endParaRPr lang="it-IT" sz="2000" b="1" dirty="0" smtClean="0"/>
          </a:p>
          <a:p>
            <a:pPr indent="180000" algn="just"/>
            <a:r>
              <a:rPr lang="it-IT" sz="2000" b="1" dirty="0" smtClean="0"/>
              <a:t>rispetto </a:t>
            </a:r>
            <a:r>
              <a:rPr lang="it-IT" sz="2000" b="1" dirty="0"/>
              <a:t>al corrispondente nesso analitico</a:t>
            </a:r>
            <a:r>
              <a:rPr lang="it-IT" sz="2000" dirty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Quest’ultimo concetto è stato poi </a:t>
            </a:r>
            <a:r>
              <a:rPr lang="it-IT" sz="2000" b="1" dirty="0" smtClean="0"/>
              <a:t>ripreso negli studi linguistici contemporanei </a:t>
            </a:r>
          </a:p>
          <a:p>
            <a:pPr algn="just"/>
            <a:r>
              <a:rPr lang="it-IT" sz="2000" dirty="0" smtClean="0"/>
              <a:t>dove si distingue – ad esempio – tra </a:t>
            </a:r>
            <a:r>
              <a:rPr lang="it-IT" sz="2000" b="1" dirty="0" smtClean="0"/>
              <a:t>composti</a:t>
            </a:r>
            <a:r>
              <a:rPr lang="it-IT" sz="2000" dirty="0" smtClean="0"/>
              <a:t> </a:t>
            </a:r>
            <a:r>
              <a:rPr lang="it-IT" sz="2000" b="1" dirty="0"/>
              <a:t>“endocentrici”</a:t>
            </a:r>
            <a:r>
              <a:rPr lang="it-IT" sz="2000" dirty="0"/>
              <a:t> ed </a:t>
            </a:r>
            <a:r>
              <a:rPr lang="it-IT" sz="2000" b="1" dirty="0"/>
              <a:t>“esocentrici</a:t>
            </a:r>
            <a:r>
              <a:rPr lang="it-IT" sz="2000" b="1" dirty="0" smtClean="0"/>
              <a:t>”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28162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19" y="692697"/>
            <a:ext cx="8641655" cy="1785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greci</a:t>
            </a:r>
          </a:p>
          <a:p>
            <a:pPr algn="ctr"/>
            <a:r>
              <a:rPr lang="it-IT" sz="4000" b="1" dirty="0" smtClean="0"/>
              <a:t>DIONISIO TRACE (170-90 a.C. ?)</a:t>
            </a:r>
          </a:p>
          <a:p>
            <a:endParaRPr lang="it-IT" sz="1500" dirty="0"/>
          </a:p>
          <a:p>
            <a:pPr algn="just"/>
            <a:r>
              <a:rPr lang="it-IT" sz="2000" dirty="0" smtClean="0"/>
              <a:t>Successivamente l’autore passa in rassegna le </a:t>
            </a:r>
            <a:r>
              <a:rPr lang="it-IT" sz="2000" b="1" dirty="0" smtClean="0"/>
              <a:t>tipologie dei composti nominali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708920"/>
            <a:ext cx="864235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altLang="it-IT" dirty="0" err="1"/>
              <a:t>τῶν</a:t>
            </a:r>
            <a:r>
              <a:rPr lang="it-IT" altLang="it-IT" dirty="0"/>
              <a:t>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b="1" dirty="0" err="1"/>
              <a:t>συνθέτων</a:t>
            </a:r>
            <a:r>
              <a:rPr lang="it-IT" altLang="it-IT" b="1" dirty="0"/>
              <a:t> </a:t>
            </a:r>
            <a:r>
              <a:rPr lang="it-IT" altLang="it-IT" b="1" dirty="0" err="1"/>
              <a:t>δι</a:t>
            </a:r>
            <a:r>
              <a:rPr lang="it-IT" altLang="it-IT" b="1" dirty="0"/>
              <a:t>αφοραί</a:t>
            </a:r>
            <a:r>
              <a:rPr lang="it-IT" altLang="it-IT" dirty="0"/>
              <a:t> εἰσι τέσσαρες.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ἃ </a:t>
            </a:r>
            <a:r>
              <a:rPr lang="it-IT" altLang="it-IT" dirty="0" err="1"/>
              <a:t>μὲν</a:t>
            </a:r>
            <a:r>
              <a:rPr lang="it-IT" altLang="it-IT" dirty="0"/>
              <a:t> </a:t>
            </a:r>
            <a:r>
              <a:rPr lang="it-IT" altLang="it-IT" dirty="0" err="1"/>
              <a:t>γὰρ</a:t>
            </a:r>
            <a:r>
              <a:rPr lang="it-IT" altLang="it-IT" dirty="0"/>
              <a:t> α</a:t>
            </a:r>
            <a:r>
              <a:rPr lang="it-IT" altLang="it-IT" dirty="0" err="1"/>
              <a:t>ὐτῶν</a:t>
            </a:r>
            <a:r>
              <a:rPr lang="it-IT" altLang="it-IT" dirty="0"/>
              <a:t> † </a:t>
            </a:r>
            <a:r>
              <a:rPr lang="it-IT" altLang="it-IT" dirty="0" err="1"/>
              <a:t>εἰσιν</a:t>
            </a:r>
            <a:r>
              <a:rPr lang="it-IT" altLang="it-IT" dirty="0"/>
              <a:t> </a:t>
            </a: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dirty="0" err="1"/>
              <a:t>δύο</a:t>
            </a:r>
            <a:r>
              <a:rPr lang="it-IT" altLang="it-IT" dirty="0"/>
              <a:t> </a:t>
            </a:r>
            <a:r>
              <a:rPr lang="it-IT" altLang="it-IT" b="1" dirty="0" err="1"/>
              <a:t>τελείων</a:t>
            </a:r>
            <a:r>
              <a:rPr lang="it-IT" altLang="it-IT" dirty="0"/>
              <a:t>, </a:t>
            </a:r>
            <a:r>
              <a:rPr lang="it-IT" altLang="it-IT" dirty="0" err="1"/>
              <a:t>ὡς</a:t>
            </a:r>
            <a:r>
              <a:rPr lang="it-IT" altLang="it-IT" dirty="0"/>
              <a:t> </a:t>
            </a:r>
            <a:r>
              <a:rPr lang="it-IT" altLang="it-IT" i="1" dirty="0" err="1"/>
              <a:t>Χειρίσοφος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ἃ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dirty="0" err="1"/>
              <a:t>δύο</a:t>
            </a:r>
            <a:r>
              <a:rPr lang="it-IT" altLang="it-IT" dirty="0"/>
              <a:t> </a:t>
            </a:r>
            <a:r>
              <a:rPr lang="it-IT" altLang="it-IT" b="1" dirty="0"/>
              <a:t>ἀπ</a:t>
            </a:r>
            <a:r>
              <a:rPr lang="it-IT" altLang="it-IT" b="1" dirty="0" err="1"/>
              <a:t>ολει</a:t>
            </a:r>
            <a:r>
              <a:rPr lang="it-IT" altLang="it-IT" b="1" dirty="0"/>
              <a:t>πόντων</a:t>
            </a:r>
            <a:r>
              <a:rPr lang="it-IT" altLang="it-IT" dirty="0"/>
              <a:t>, ὡς </a:t>
            </a:r>
            <a:r>
              <a:rPr lang="it-IT" altLang="it-IT" i="1" dirty="0"/>
              <a:t>Σοφοκλῆς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ἃ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dirty="0" err="1"/>
              <a:t>ἐξ</a:t>
            </a:r>
            <a:r>
              <a:rPr lang="it-IT" altLang="it-IT" dirty="0"/>
              <a:t> </a:t>
            </a:r>
            <a:r>
              <a:rPr lang="it-IT" altLang="it-IT" b="1" dirty="0"/>
              <a:t>ἀπ</a:t>
            </a:r>
            <a:r>
              <a:rPr lang="it-IT" altLang="it-IT" b="1" dirty="0" err="1"/>
              <a:t>ολεί</a:t>
            </a:r>
            <a:r>
              <a:rPr lang="it-IT" altLang="it-IT" b="1" dirty="0"/>
              <a:t>ποντος</a:t>
            </a:r>
            <a:r>
              <a:rPr lang="it-IT" altLang="it-IT" dirty="0"/>
              <a:t> καὶ </a:t>
            </a:r>
            <a:r>
              <a:rPr lang="it-IT" altLang="it-IT" b="1" dirty="0"/>
              <a:t>τελείου</a:t>
            </a:r>
            <a:r>
              <a:rPr lang="it-IT" altLang="it-IT" dirty="0"/>
              <a:t>, ὡς </a:t>
            </a:r>
            <a:r>
              <a:rPr lang="it-IT" altLang="it-IT" i="1" dirty="0"/>
              <a:t>Φιλόδημος</a:t>
            </a:r>
            <a:r>
              <a:rPr lang="it-IT" altLang="it-IT" dirty="0"/>
              <a:t>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ἃ </a:t>
            </a:r>
            <a:r>
              <a:rPr lang="it-IT" altLang="it-IT" dirty="0" err="1"/>
              <a:t>δὲ</a:t>
            </a:r>
            <a:r>
              <a:rPr lang="it-IT" altLang="it-IT" dirty="0"/>
              <a:t> </a:t>
            </a:r>
            <a:r>
              <a:rPr lang="it-IT" altLang="it-IT" dirty="0" err="1"/>
              <a:t>ἐκ</a:t>
            </a:r>
            <a:r>
              <a:rPr lang="it-IT" altLang="it-IT" dirty="0"/>
              <a:t> </a:t>
            </a:r>
            <a:r>
              <a:rPr lang="it-IT" altLang="it-IT" b="1" dirty="0" err="1"/>
              <a:t>τελείου</a:t>
            </a:r>
            <a:r>
              <a:rPr lang="it-IT" altLang="it-IT" dirty="0"/>
              <a:t> καὶ </a:t>
            </a:r>
            <a:r>
              <a:rPr lang="it-IT" altLang="it-IT" b="1" dirty="0"/>
              <a:t>ἀπ</a:t>
            </a:r>
            <a:r>
              <a:rPr lang="it-IT" altLang="it-IT" b="1" dirty="0" err="1"/>
              <a:t>ολεί</a:t>
            </a:r>
            <a:r>
              <a:rPr lang="it-IT" altLang="it-IT" b="1" dirty="0"/>
              <a:t>ποντος</a:t>
            </a:r>
            <a:r>
              <a:rPr lang="it-IT" altLang="it-IT" dirty="0"/>
              <a:t>, ὡς </a:t>
            </a:r>
            <a:r>
              <a:rPr lang="it-IT" altLang="it-IT" i="1" dirty="0"/>
              <a:t>Περικλῆς</a:t>
            </a:r>
            <a:r>
              <a:rPr lang="it-IT" altLang="it-IT" dirty="0"/>
              <a:t>.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4740240"/>
            <a:ext cx="8641656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altLang="it-IT" dirty="0" smtClean="0"/>
              <a:t>Inoltre </a:t>
            </a:r>
            <a:r>
              <a:rPr lang="it-IT" altLang="it-IT" dirty="0"/>
              <a:t>le </a:t>
            </a:r>
            <a:r>
              <a:rPr lang="it-IT" altLang="it-IT" b="1" dirty="0"/>
              <a:t>varietà dei composti</a:t>
            </a:r>
            <a:r>
              <a:rPr lang="it-IT" altLang="it-IT" dirty="0"/>
              <a:t> sono quattro.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Alcuni di loro sono infatti formati da due </a:t>
            </a:r>
            <a:r>
              <a:rPr lang="it-IT" altLang="it-IT" b="1" dirty="0"/>
              <a:t>parole complete</a:t>
            </a:r>
            <a:r>
              <a:rPr lang="it-IT" altLang="it-IT" dirty="0"/>
              <a:t>, come </a:t>
            </a:r>
            <a:r>
              <a:rPr lang="it-IT" altLang="it-IT" dirty="0" err="1"/>
              <a:t>Χειρίσοφος</a:t>
            </a:r>
            <a:r>
              <a:rPr lang="it-IT" altLang="it-IT" dirty="0"/>
              <a:t> (</a:t>
            </a:r>
            <a:r>
              <a:rPr lang="it-IT" altLang="it-IT" dirty="0" err="1"/>
              <a:t>Chrisofo</a:t>
            </a:r>
            <a:r>
              <a:rPr lang="it-IT" altLang="it-IT" dirty="0"/>
              <a:t>),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altri da due </a:t>
            </a:r>
            <a:r>
              <a:rPr lang="it-IT" altLang="it-IT" b="1" dirty="0"/>
              <a:t>incomplete</a:t>
            </a:r>
            <a:r>
              <a:rPr lang="it-IT" altLang="it-IT" dirty="0"/>
              <a:t>, come </a:t>
            </a:r>
            <a:r>
              <a:rPr lang="it-IT" altLang="it-IT" dirty="0" err="1"/>
              <a:t>Σοφοκλῆς</a:t>
            </a:r>
            <a:r>
              <a:rPr lang="it-IT" altLang="it-IT" dirty="0"/>
              <a:t> (Sofocle),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altri da una </a:t>
            </a:r>
            <a:r>
              <a:rPr lang="it-IT" altLang="it-IT" b="1" dirty="0"/>
              <a:t>incompleta</a:t>
            </a:r>
            <a:r>
              <a:rPr lang="it-IT" altLang="it-IT" dirty="0"/>
              <a:t> e una </a:t>
            </a:r>
            <a:r>
              <a:rPr lang="it-IT" altLang="it-IT" b="1" dirty="0"/>
              <a:t>completa</a:t>
            </a:r>
            <a:r>
              <a:rPr lang="it-IT" altLang="it-IT" dirty="0"/>
              <a:t>, come </a:t>
            </a:r>
            <a:r>
              <a:rPr lang="it-IT" altLang="it-IT" dirty="0" err="1"/>
              <a:t>Φιλόδημος</a:t>
            </a:r>
            <a:r>
              <a:rPr lang="it-IT" altLang="it-IT" dirty="0"/>
              <a:t> (Filodemo), 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altri ancora da una </a:t>
            </a:r>
            <a:r>
              <a:rPr lang="it-IT" altLang="it-IT" b="1" dirty="0"/>
              <a:t>completa</a:t>
            </a:r>
            <a:r>
              <a:rPr lang="it-IT" altLang="it-IT" dirty="0"/>
              <a:t> e una </a:t>
            </a:r>
            <a:r>
              <a:rPr lang="it-IT" altLang="it-IT" b="1" dirty="0"/>
              <a:t>incompleta</a:t>
            </a:r>
            <a:r>
              <a:rPr lang="it-IT" altLang="it-IT" dirty="0"/>
              <a:t>, come </a:t>
            </a:r>
            <a:r>
              <a:rPr lang="it-IT" altLang="it-IT" dirty="0" err="1"/>
              <a:t>Περικλῆς</a:t>
            </a:r>
            <a:r>
              <a:rPr lang="it-IT" altLang="it-IT" dirty="0"/>
              <a:t> (Pericle</a:t>
            </a:r>
            <a:r>
              <a:rPr lang="it-IT" altLang="it-IT" dirty="0" smtClean="0"/>
              <a:t>).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325815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ottocentesca</a:t>
            </a:r>
          </a:p>
          <a:p>
            <a:pPr algn="ctr"/>
            <a:r>
              <a:rPr lang="it-IT" sz="4000" b="1" dirty="0" smtClean="0"/>
              <a:t>IL METODO STORICO-COMPARATIVO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76872"/>
            <a:ext cx="864096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Gli studi linguistici successivi alla “svolta di Jones” </a:t>
            </a:r>
          </a:p>
          <a:p>
            <a:pPr algn="just"/>
            <a:r>
              <a:rPr lang="it-IT" sz="2000" dirty="0" smtClean="0"/>
              <a:t>mostrano la </a:t>
            </a:r>
            <a:r>
              <a:rPr lang="it-IT" sz="2000" b="1" dirty="0" smtClean="0"/>
              <a:t>ricezione delle teorie </a:t>
            </a:r>
            <a:r>
              <a:rPr lang="it-IT" sz="2000" b="1" dirty="0" err="1" smtClean="0"/>
              <a:t>pāṇiniane</a:t>
            </a:r>
            <a:r>
              <a:rPr lang="it-IT" sz="2000" b="1" dirty="0" smtClean="0"/>
              <a:t> </a:t>
            </a:r>
            <a:r>
              <a:rPr lang="it-IT" sz="2000" dirty="0" smtClean="0"/>
              <a:t>circa la composizione nominale.</a:t>
            </a:r>
          </a:p>
          <a:p>
            <a:pPr algn="just"/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Jacob Grimm</a:t>
            </a:r>
            <a:r>
              <a:rPr lang="it-IT" sz="2000" dirty="0"/>
              <a:t>, </a:t>
            </a:r>
            <a:r>
              <a:rPr lang="it-IT" sz="2000" i="1" dirty="0" err="1"/>
              <a:t>Deutsche</a:t>
            </a:r>
            <a:r>
              <a:rPr lang="it-IT" sz="2000" i="1" dirty="0"/>
              <a:t> </a:t>
            </a:r>
            <a:r>
              <a:rPr lang="it-IT" sz="2000" i="1" dirty="0" err="1"/>
              <a:t>Grammatik</a:t>
            </a:r>
            <a:r>
              <a:rPr lang="it-IT" sz="2000" dirty="0"/>
              <a:t>, in 4 </a:t>
            </a:r>
            <a:r>
              <a:rPr lang="it-IT" sz="2000" dirty="0" smtClean="0"/>
              <a:t>volumi.</a:t>
            </a:r>
            <a:endParaRPr lang="it-IT" sz="2000" dirty="0"/>
          </a:p>
          <a:p>
            <a:pPr algn="just"/>
            <a:r>
              <a:rPr lang="it-IT" sz="2000" dirty="0" smtClean="0"/>
              <a:t>Nel 2</a:t>
            </a:r>
            <a:r>
              <a:rPr lang="it-IT" sz="2000" dirty="0"/>
              <a:t>° </a:t>
            </a:r>
            <a:r>
              <a:rPr lang="it-IT" sz="2000" dirty="0" smtClean="0"/>
              <a:t>volume </a:t>
            </a:r>
            <a:r>
              <a:rPr lang="it-IT" sz="2000" i="1" dirty="0"/>
              <a:t>Von </a:t>
            </a:r>
            <a:r>
              <a:rPr lang="it-IT" sz="2000" i="1" dirty="0" err="1"/>
              <a:t>der</a:t>
            </a:r>
            <a:r>
              <a:rPr lang="it-IT" sz="2000" i="1" dirty="0"/>
              <a:t> </a:t>
            </a:r>
            <a:r>
              <a:rPr lang="it-IT" sz="2000" i="1" dirty="0" err="1"/>
              <a:t>Wortbildung</a:t>
            </a:r>
            <a:r>
              <a:rPr lang="it-IT" sz="2000" dirty="0"/>
              <a:t> (1819</a:t>
            </a:r>
            <a:r>
              <a:rPr lang="it-IT" sz="2000" baseline="30000" dirty="0"/>
              <a:t>1</a:t>
            </a:r>
            <a:r>
              <a:rPr lang="it-IT" sz="2000" dirty="0"/>
              <a:t>, 1822</a:t>
            </a:r>
            <a:r>
              <a:rPr lang="it-IT" sz="2000" baseline="30000" dirty="0"/>
              <a:t>2</a:t>
            </a:r>
            <a:r>
              <a:rPr lang="it-IT" sz="2000" dirty="0" smtClean="0"/>
              <a:t>) sono raccolti </a:t>
            </a:r>
            <a:r>
              <a:rPr lang="it-IT" sz="2000" dirty="0"/>
              <a:t>e </a:t>
            </a:r>
            <a:r>
              <a:rPr lang="it-IT" sz="2000" dirty="0" smtClean="0"/>
              <a:t>classificati </a:t>
            </a:r>
          </a:p>
          <a:p>
            <a:pPr algn="just"/>
            <a:r>
              <a:rPr lang="it-IT" sz="2000" dirty="0" smtClean="0"/>
              <a:t>i </a:t>
            </a:r>
            <a:r>
              <a:rPr lang="it-IT" sz="2000" dirty="0"/>
              <a:t>composti nominali in tutte le lingue indoeuropee allora conosciute.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Alcuni studi sono invece dedicati a lingue particolari</a:t>
            </a:r>
            <a:r>
              <a:rPr lang="it-IT" sz="2000" dirty="0"/>
              <a:t>.</a:t>
            </a:r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Johann </a:t>
            </a:r>
            <a:r>
              <a:rPr lang="it-IT" sz="2000" b="1" dirty="0" err="1" smtClean="0"/>
              <a:t>Düntzer</a:t>
            </a:r>
            <a:r>
              <a:rPr lang="it-IT" sz="2000" dirty="0"/>
              <a:t>, </a:t>
            </a:r>
            <a:r>
              <a:rPr lang="it-IT" sz="2000" i="1" dirty="0"/>
              <a:t>Die </a:t>
            </a:r>
            <a:r>
              <a:rPr lang="it-IT" sz="2000" i="1" dirty="0" err="1"/>
              <a:t>Lehre</a:t>
            </a:r>
            <a:r>
              <a:rPr lang="it-IT" sz="2000" i="1" dirty="0"/>
              <a:t> von </a:t>
            </a:r>
            <a:r>
              <a:rPr lang="it-IT" sz="2000" i="1" dirty="0" err="1"/>
              <a:t>der</a:t>
            </a:r>
            <a:r>
              <a:rPr lang="it-IT" sz="2000" i="1" dirty="0"/>
              <a:t> </a:t>
            </a:r>
            <a:r>
              <a:rPr lang="it-IT" sz="2000" i="1" dirty="0" err="1"/>
              <a:t>lateinischen</a:t>
            </a:r>
            <a:r>
              <a:rPr lang="it-IT" sz="2000" i="1" dirty="0"/>
              <a:t> </a:t>
            </a:r>
            <a:r>
              <a:rPr lang="it-IT" sz="2000" i="1" dirty="0" err="1"/>
              <a:t>Wortbildung</a:t>
            </a:r>
            <a:r>
              <a:rPr lang="it-IT" sz="2000" dirty="0"/>
              <a:t> (1836</a:t>
            </a:r>
            <a:r>
              <a:rPr lang="it-IT" sz="2000" dirty="0" smtClean="0"/>
              <a:t>).</a:t>
            </a:r>
          </a:p>
          <a:p>
            <a:pPr algn="just">
              <a:spcAft>
                <a:spcPts val="1200"/>
              </a:spcAft>
            </a:pPr>
            <a:r>
              <a:rPr lang="it-IT" sz="2000" b="1" dirty="0"/>
              <a:t>Johann </a:t>
            </a:r>
            <a:r>
              <a:rPr lang="it-IT" sz="2000" b="1" dirty="0" err="1"/>
              <a:t>Lissner</a:t>
            </a:r>
            <a:r>
              <a:rPr lang="it-IT" sz="2000" dirty="0"/>
              <a:t>, </a:t>
            </a:r>
            <a:r>
              <a:rPr lang="it-IT" sz="2000" i="1" dirty="0"/>
              <a:t>Die </a:t>
            </a:r>
            <a:r>
              <a:rPr lang="it-IT" sz="2000" i="1" dirty="0" err="1"/>
              <a:t>lateinischen</a:t>
            </a:r>
            <a:r>
              <a:rPr lang="it-IT" sz="2000" i="1" dirty="0"/>
              <a:t> Composita</a:t>
            </a:r>
            <a:r>
              <a:rPr lang="it-IT" sz="2000" dirty="0"/>
              <a:t> (1855</a:t>
            </a:r>
            <a:r>
              <a:rPr lang="it-IT" sz="2000" dirty="0" smtClean="0"/>
              <a:t>).</a:t>
            </a:r>
          </a:p>
          <a:p>
            <a:pPr algn="just"/>
            <a:r>
              <a:rPr lang="it-IT" sz="2000" dirty="0" smtClean="0"/>
              <a:t>Entrambi individuano </a:t>
            </a:r>
            <a:r>
              <a:rPr lang="it-IT" sz="2000" b="1" dirty="0" smtClean="0"/>
              <a:t>sei classi di composti </a:t>
            </a:r>
          </a:p>
          <a:p>
            <a:pPr algn="just"/>
            <a:r>
              <a:rPr lang="it-IT" sz="2000" dirty="0" smtClean="0"/>
              <a:t>che riflettono la classificazione </a:t>
            </a:r>
            <a:r>
              <a:rPr lang="it-IT" sz="2000" dirty="0" err="1" smtClean="0"/>
              <a:t>pāṇiniana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69797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ottocentesca</a:t>
            </a:r>
          </a:p>
          <a:p>
            <a:pPr algn="ctr"/>
            <a:r>
              <a:rPr lang="it-IT" sz="4000" b="1" dirty="0" smtClean="0"/>
              <a:t>FERDINAND JUSTI (1837-1907)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988840"/>
            <a:ext cx="8640960" cy="46012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In </a:t>
            </a:r>
            <a:r>
              <a:rPr lang="it-IT" sz="2000" i="1" dirty="0" err="1"/>
              <a:t>Über</a:t>
            </a:r>
            <a:r>
              <a:rPr lang="it-IT" sz="2000" i="1" dirty="0"/>
              <a:t> die </a:t>
            </a:r>
            <a:r>
              <a:rPr lang="it-IT" sz="2000" i="1" dirty="0" err="1"/>
              <a:t>Zusammensetzung</a:t>
            </a:r>
            <a:r>
              <a:rPr lang="it-IT" sz="2000" i="1" dirty="0"/>
              <a:t> </a:t>
            </a:r>
            <a:r>
              <a:rPr lang="it-IT" sz="2000" i="1" dirty="0" err="1"/>
              <a:t>der</a:t>
            </a:r>
            <a:r>
              <a:rPr lang="it-IT" sz="2000" i="1" dirty="0"/>
              <a:t> nomina </a:t>
            </a:r>
            <a:r>
              <a:rPr lang="it-IT" sz="2000" i="1" dirty="0" smtClean="0"/>
              <a:t>in </a:t>
            </a:r>
            <a:r>
              <a:rPr lang="it-IT" sz="2000" i="1" dirty="0" err="1"/>
              <a:t>den</a:t>
            </a:r>
            <a:r>
              <a:rPr lang="it-IT" sz="2000" i="1" dirty="0"/>
              <a:t> </a:t>
            </a:r>
            <a:r>
              <a:rPr lang="it-IT" sz="2000" i="1" dirty="0" err="1"/>
              <a:t>indogermanische</a:t>
            </a:r>
            <a:r>
              <a:rPr lang="it-IT" sz="2000" i="1" dirty="0"/>
              <a:t> </a:t>
            </a:r>
            <a:r>
              <a:rPr lang="it-IT" sz="2000" i="1" dirty="0" err="1" smtClean="0"/>
              <a:t>Sprachen</a:t>
            </a:r>
            <a:r>
              <a:rPr lang="it-IT" sz="2000" dirty="0" smtClean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è data la seguente classificazione dei composti nominali: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/>
              <a:t>I. </a:t>
            </a:r>
            <a:r>
              <a:rPr lang="de-DE" dirty="0" smtClean="0"/>
              <a:t>	</a:t>
            </a:r>
            <a:r>
              <a:rPr lang="de-DE" b="1" dirty="0" smtClean="0"/>
              <a:t>Niedere </a:t>
            </a:r>
            <a:r>
              <a:rPr lang="de-DE" b="1" dirty="0"/>
              <a:t>Art der Zusammensetzung</a:t>
            </a:r>
            <a:r>
              <a:rPr lang="de-DE" dirty="0"/>
              <a:t> 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1</a:t>
            </a:r>
            <a:r>
              <a:rPr lang="de-DE" dirty="0"/>
              <a:t>. </a:t>
            </a:r>
            <a:r>
              <a:rPr lang="de-DE" dirty="0" smtClean="0"/>
              <a:t>	Beiordnende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dvandva</a:t>
            </a:r>
            <a:r>
              <a:rPr lang="de-DE" i="1" dirty="0"/>
              <a:t> </a:t>
            </a:r>
            <a:endParaRPr lang="de-DE" dirty="0"/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2</a:t>
            </a:r>
            <a:r>
              <a:rPr lang="de-DE" dirty="0"/>
              <a:t>. </a:t>
            </a:r>
            <a:r>
              <a:rPr lang="de-DE" dirty="0" smtClean="0"/>
              <a:t>	Unterordnende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tatpuruṣa</a:t>
            </a:r>
            <a:r>
              <a:rPr lang="de-DE" i="1" dirty="0"/>
              <a:t> </a:t>
            </a:r>
            <a:r>
              <a:rPr lang="de-DE" dirty="0"/>
              <a:t>im weitern sinne 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	A</a:t>
            </a:r>
            <a:r>
              <a:rPr lang="de-DE" dirty="0"/>
              <a:t>. Determinative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karmadhāraya</a:t>
            </a:r>
            <a:r>
              <a:rPr lang="de-DE" i="1" dirty="0"/>
              <a:t> </a:t>
            </a:r>
            <a:r>
              <a:rPr lang="de-DE" dirty="0"/>
              <a:t>im weitern sinne </a:t>
            </a:r>
          </a:p>
          <a:p>
            <a:pPr algn="just"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		a</a:t>
            </a:r>
            <a:r>
              <a:rPr lang="de-DE" dirty="0"/>
              <a:t>. </a:t>
            </a:r>
            <a:r>
              <a:rPr lang="de-DE" dirty="0" smtClean="0"/>
              <a:t>	Appositionell </a:t>
            </a:r>
            <a:r>
              <a:rPr lang="de-DE" dirty="0"/>
              <a:t>bestimmte </a:t>
            </a:r>
            <a:r>
              <a:rPr lang="de-DE" dirty="0" err="1"/>
              <a:t>zusammensetzung</a:t>
            </a:r>
            <a:r>
              <a:rPr lang="de-DE" dirty="0"/>
              <a:t> </a:t>
            </a:r>
            <a:endParaRPr lang="de-DE" dirty="0" smtClean="0"/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/>
              <a:t>	</a:t>
            </a:r>
            <a:r>
              <a:rPr lang="de-DE" dirty="0" smtClean="0"/>
              <a:t>			oder </a:t>
            </a:r>
            <a:r>
              <a:rPr lang="de-DE" i="1" dirty="0" err="1"/>
              <a:t>karmadhāraya</a:t>
            </a:r>
            <a:r>
              <a:rPr lang="de-DE" i="1" dirty="0"/>
              <a:t> </a:t>
            </a:r>
            <a:r>
              <a:rPr lang="de-DE" dirty="0"/>
              <a:t>im </a:t>
            </a:r>
            <a:r>
              <a:rPr lang="de-DE" dirty="0" err="1"/>
              <a:t>engern</a:t>
            </a:r>
            <a:r>
              <a:rPr lang="de-DE" dirty="0"/>
              <a:t> sinne 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		b</a:t>
            </a:r>
            <a:r>
              <a:rPr lang="de-DE" dirty="0"/>
              <a:t>. </a:t>
            </a:r>
            <a:r>
              <a:rPr lang="de-DE" dirty="0" smtClean="0"/>
              <a:t>	</a:t>
            </a:r>
            <a:r>
              <a:rPr lang="de-DE" dirty="0" err="1" smtClean="0"/>
              <a:t>Numeral</a:t>
            </a:r>
            <a:r>
              <a:rPr lang="de-DE" dirty="0" smtClean="0"/>
              <a:t> </a:t>
            </a:r>
            <a:r>
              <a:rPr lang="de-DE" dirty="0"/>
              <a:t>bestimmte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dvigu</a:t>
            </a:r>
            <a:r>
              <a:rPr lang="de-DE" i="1" dirty="0"/>
              <a:t> </a:t>
            </a:r>
            <a:endParaRPr lang="de-DE" dirty="0"/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	B</a:t>
            </a:r>
            <a:r>
              <a:rPr lang="de-DE" dirty="0"/>
              <a:t>. </a:t>
            </a:r>
            <a:r>
              <a:rPr lang="de-DE" dirty="0" smtClean="0"/>
              <a:t>	</a:t>
            </a:r>
            <a:r>
              <a:rPr lang="de-DE" dirty="0" err="1" smtClean="0"/>
              <a:t>Casuell</a:t>
            </a:r>
            <a:r>
              <a:rPr lang="de-DE" dirty="0" smtClean="0"/>
              <a:t> </a:t>
            </a:r>
            <a:r>
              <a:rPr lang="de-DE" dirty="0"/>
              <a:t>bestimmte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tatpuruṣa</a:t>
            </a:r>
            <a:r>
              <a:rPr lang="de-DE" i="1" dirty="0"/>
              <a:t> </a:t>
            </a:r>
            <a:r>
              <a:rPr lang="de-DE" dirty="0"/>
              <a:t>im </a:t>
            </a:r>
            <a:r>
              <a:rPr lang="de-DE" dirty="0" err="1"/>
              <a:t>engern</a:t>
            </a:r>
            <a:r>
              <a:rPr lang="de-DE" dirty="0"/>
              <a:t> sinne 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/>
              <a:t>II. </a:t>
            </a:r>
            <a:r>
              <a:rPr lang="de-DE" dirty="0" smtClean="0"/>
              <a:t>	</a:t>
            </a:r>
            <a:r>
              <a:rPr lang="de-DE" b="1" dirty="0" smtClean="0"/>
              <a:t>Höhere </a:t>
            </a:r>
            <a:r>
              <a:rPr lang="de-DE" b="1" dirty="0"/>
              <a:t>Art der Zusammensetzung 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1</a:t>
            </a:r>
            <a:r>
              <a:rPr lang="de-DE" dirty="0"/>
              <a:t>. </a:t>
            </a:r>
            <a:r>
              <a:rPr lang="de-DE" dirty="0" smtClean="0"/>
              <a:t>	Relative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bahuvrīhi</a:t>
            </a:r>
            <a:r>
              <a:rPr lang="de-DE" i="1" dirty="0"/>
              <a:t> </a:t>
            </a:r>
            <a:endParaRPr lang="de-DE" dirty="0"/>
          </a:p>
          <a:p>
            <a:pPr algn="just">
              <a:tabLst>
                <a:tab pos="270000" algn="l"/>
                <a:tab pos="540000" algn="l"/>
                <a:tab pos="810000" algn="l"/>
                <a:tab pos="1080000" algn="l"/>
              </a:tabLst>
            </a:pPr>
            <a:r>
              <a:rPr lang="de-DE" dirty="0" smtClean="0"/>
              <a:t>	2</a:t>
            </a:r>
            <a:r>
              <a:rPr lang="de-DE" dirty="0"/>
              <a:t>. </a:t>
            </a:r>
            <a:r>
              <a:rPr lang="de-DE" dirty="0" smtClean="0"/>
              <a:t>	Adverbiale </a:t>
            </a:r>
            <a:r>
              <a:rPr lang="de-DE" dirty="0" err="1"/>
              <a:t>zusammensetzung</a:t>
            </a:r>
            <a:r>
              <a:rPr lang="de-DE" dirty="0"/>
              <a:t> oder </a:t>
            </a:r>
            <a:r>
              <a:rPr lang="de-DE" i="1" dirty="0" err="1"/>
              <a:t>avyayībhāva</a:t>
            </a:r>
            <a:r>
              <a:rPr lang="de-DE" i="1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3047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ottocentesca</a:t>
            </a:r>
          </a:p>
          <a:p>
            <a:pPr algn="ctr"/>
            <a:r>
              <a:rPr lang="it-IT" sz="4000" b="1" dirty="0" smtClean="0"/>
              <a:t>FERDINAND JUSTI (1837-1907)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76872"/>
            <a:ext cx="8640960" cy="39857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Egli espone </a:t>
            </a:r>
            <a:r>
              <a:rPr lang="it-IT" sz="2000" dirty="0"/>
              <a:t>per la prima volta in modo documentato </a:t>
            </a:r>
            <a:endParaRPr lang="it-IT" sz="2000" dirty="0" smtClean="0"/>
          </a:p>
          <a:p>
            <a:pPr algn="just"/>
            <a:r>
              <a:rPr lang="it-IT" sz="2000" dirty="0" smtClean="0"/>
              <a:t>la </a:t>
            </a:r>
            <a:r>
              <a:rPr lang="it-IT" sz="2000" b="1" dirty="0"/>
              <a:t>netta distinzione esistente fra i </a:t>
            </a:r>
            <a:r>
              <a:rPr lang="it-IT" sz="2000" b="1" i="1" dirty="0" err="1"/>
              <a:t>bahuvrīhi</a:t>
            </a:r>
            <a:r>
              <a:rPr lang="it-IT" sz="2000" b="1" dirty="0"/>
              <a:t> e il resto dei composti </a:t>
            </a:r>
            <a:r>
              <a:rPr lang="it-IT" sz="2000" b="1" dirty="0" smtClean="0"/>
              <a:t>nominali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I primi sono definiti </a:t>
            </a:r>
            <a:r>
              <a:rPr lang="it-IT" sz="2000" i="1" dirty="0" err="1" smtClean="0"/>
              <a:t>höhere</a:t>
            </a:r>
            <a:r>
              <a:rPr lang="it-IT" sz="2000" i="1" dirty="0" smtClean="0"/>
              <a:t> </a:t>
            </a:r>
            <a:r>
              <a:rPr lang="it-IT" sz="2000" i="1" dirty="0"/>
              <a:t>Art </a:t>
            </a:r>
            <a:r>
              <a:rPr lang="it-IT" sz="2000" i="1" dirty="0" err="1"/>
              <a:t>der</a:t>
            </a:r>
            <a:r>
              <a:rPr lang="it-IT" sz="2000" i="1" dirty="0"/>
              <a:t> </a:t>
            </a:r>
            <a:r>
              <a:rPr lang="it-IT" sz="2000" i="1" dirty="0" err="1"/>
              <a:t>Zusammensetzung</a:t>
            </a:r>
            <a:r>
              <a:rPr lang="it-IT" sz="2000" dirty="0"/>
              <a:t>: </a:t>
            </a:r>
            <a:endParaRPr lang="it-IT" sz="2000" dirty="0" smtClean="0"/>
          </a:p>
          <a:p>
            <a:pPr algn="just"/>
            <a:r>
              <a:rPr lang="it-IT" sz="2000" dirty="0" smtClean="0"/>
              <a:t>essi </a:t>
            </a:r>
            <a:r>
              <a:rPr lang="it-IT" sz="2000" dirty="0"/>
              <a:t>consistono nella </a:t>
            </a:r>
            <a:r>
              <a:rPr lang="it-IT" sz="2000" b="1" dirty="0"/>
              <a:t>riduzione ad una sola parola </a:t>
            </a:r>
            <a:endParaRPr lang="it-IT" sz="2000" b="1" dirty="0" smtClean="0"/>
          </a:p>
          <a:p>
            <a:pPr algn="just">
              <a:spcAft>
                <a:spcPts val="1200"/>
              </a:spcAft>
            </a:pPr>
            <a:r>
              <a:rPr lang="it-IT" sz="2000" b="1" dirty="0" smtClean="0"/>
              <a:t>di un’antica </a:t>
            </a:r>
            <a:r>
              <a:rPr lang="it-IT" sz="2000" b="1" dirty="0"/>
              <a:t>frase relativa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el-GR" dirty="0"/>
              <a:t>ἐφάνη Ἡώς </a:t>
            </a:r>
            <a:r>
              <a:rPr lang="el-GR" b="1" dirty="0"/>
              <a:t>ῥοδοδάκτυλος</a:t>
            </a:r>
            <a:r>
              <a:rPr lang="el-GR" dirty="0"/>
              <a:t> </a:t>
            </a:r>
            <a:r>
              <a:rPr lang="el-GR" dirty="0" smtClean="0"/>
              <a:t>←</a:t>
            </a:r>
            <a:r>
              <a:rPr lang="it-IT" dirty="0" smtClean="0"/>
              <a:t> </a:t>
            </a:r>
            <a:r>
              <a:rPr lang="el-GR" dirty="0" smtClean="0"/>
              <a:t>ἐφάνη </a:t>
            </a:r>
            <a:r>
              <a:rPr lang="el-GR" dirty="0"/>
              <a:t>Ἡώς </a:t>
            </a:r>
            <a:r>
              <a:rPr lang="el-GR" b="1" dirty="0"/>
              <a:t>ᾗτινι οἱ δάκτυλοι ὥστε ῥόδα </a:t>
            </a:r>
            <a:r>
              <a:rPr lang="el-GR" b="1" dirty="0" smtClean="0"/>
              <a:t>εἰσίν</a:t>
            </a:r>
            <a:endParaRPr lang="it-IT" b="1" dirty="0" smtClean="0"/>
          </a:p>
          <a:p>
            <a:pPr algn="just"/>
            <a:r>
              <a:rPr lang="it-IT" dirty="0" smtClean="0"/>
              <a:t>Apparve Aurora </a:t>
            </a:r>
            <a:r>
              <a:rPr lang="it-IT" b="1" dirty="0" smtClean="0"/>
              <a:t>dalle rosee dita </a:t>
            </a:r>
            <a:r>
              <a:rPr lang="it-IT" dirty="0" smtClean="0"/>
              <a:t>← Apparve Aurora </a:t>
            </a:r>
            <a:r>
              <a:rPr lang="it-IT" b="1" dirty="0" smtClean="0"/>
              <a:t>le cui dita sono come rose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Questa teoria è ripresa </a:t>
            </a:r>
            <a:r>
              <a:rPr lang="it-IT" sz="2000" dirty="0"/>
              <a:t>nella vasta opera di </a:t>
            </a:r>
            <a:r>
              <a:rPr lang="it-IT" sz="2000" b="1" dirty="0"/>
              <a:t>Hermann Georg </a:t>
            </a:r>
            <a:r>
              <a:rPr lang="it-IT" sz="2000" b="1" dirty="0" err="1" smtClean="0"/>
              <a:t>Jacobi</a:t>
            </a:r>
            <a:r>
              <a:rPr lang="it-IT" sz="2000" b="1" dirty="0" smtClean="0"/>
              <a:t> </a:t>
            </a:r>
            <a:r>
              <a:rPr lang="it-IT" sz="2000" dirty="0" smtClean="0"/>
              <a:t>(1850-1937)</a:t>
            </a:r>
          </a:p>
          <a:p>
            <a:pPr algn="just"/>
            <a:r>
              <a:rPr lang="it-IT" sz="2000" i="1" dirty="0" err="1" smtClean="0"/>
              <a:t>Compositum</a:t>
            </a:r>
            <a:r>
              <a:rPr lang="it-IT" sz="2000" i="1" dirty="0" smtClean="0"/>
              <a:t> </a:t>
            </a:r>
            <a:r>
              <a:rPr lang="it-IT" sz="2000" i="1" dirty="0"/>
              <a:t>und </a:t>
            </a:r>
            <a:r>
              <a:rPr lang="it-IT" sz="2000" i="1" dirty="0" err="1" smtClean="0"/>
              <a:t>Nebensatz</a:t>
            </a:r>
            <a:r>
              <a:rPr lang="it-IT" sz="2000" i="1" dirty="0" smtClean="0"/>
              <a:t>. </a:t>
            </a:r>
          </a:p>
          <a:p>
            <a:pPr algn="just"/>
            <a:r>
              <a:rPr lang="it-IT" sz="2000" i="1" dirty="0" err="1" smtClean="0"/>
              <a:t>Studien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über</a:t>
            </a:r>
            <a:r>
              <a:rPr lang="it-IT" sz="2000" i="1" dirty="0" smtClean="0"/>
              <a:t> die </a:t>
            </a:r>
            <a:r>
              <a:rPr lang="it-IT" sz="2000" i="1" dirty="0" err="1" smtClean="0"/>
              <a:t>indogermanische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Sprachentwicklung</a:t>
            </a:r>
            <a:r>
              <a:rPr lang="it-IT" sz="2000" dirty="0" smtClean="0"/>
              <a:t> (1897).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716929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LO STRUTTURALISMO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988840"/>
            <a:ext cx="8640960" cy="46320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Partendo dalle teorie enunciate da </a:t>
            </a:r>
            <a:r>
              <a:rPr lang="it-IT" sz="2000" b="1" dirty="0" err="1" smtClean="0"/>
              <a:t>Émile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Benveniste</a:t>
            </a:r>
            <a:r>
              <a:rPr lang="it-IT" sz="2000" b="1" dirty="0" smtClean="0"/>
              <a:t> </a:t>
            </a:r>
            <a:r>
              <a:rPr lang="it-IT" sz="2000" dirty="0" smtClean="0"/>
              <a:t>(1902-1976), </a:t>
            </a:r>
          </a:p>
          <a:p>
            <a:pPr algn="just"/>
            <a:r>
              <a:rPr lang="it-IT" sz="2000" b="1" dirty="0" err="1" smtClean="0"/>
              <a:t>Françoise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Bader</a:t>
            </a:r>
            <a:r>
              <a:rPr lang="it-IT" sz="2000" b="1" dirty="0" smtClean="0"/>
              <a:t> </a:t>
            </a:r>
            <a:r>
              <a:rPr lang="it-IT" sz="2000" dirty="0" smtClean="0"/>
              <a:t>nel libro </a:t>
            </a:r>
            <a:r>
              <a:rPr lang="it-IT" sz="2000" i="1" dirty="0" smtClean="0"/>
              <a:t>La </a:t>
            </a:r>
            <a:r>
              <a:rPr lang="it-IT" sz="2000" i="1" dirty="0" err="1" smtClean="0"/>
              <a:t>formations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des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composés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nominaux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du</a:t>
            </a:r>
            <a:r>
              <a:rPr lang="it-IT" sz="2000" i="1" dirty="0" smtClean="0"/>
              <a:t> latin</a:t>
            </a:r>
            <a:r>
              <a:rPr lang="it-IT" sz="2000" dirty="0" smtClean="0"/>
              <a:t> (1962)</a:t>
            </a:r>
            <a:endParaRPr lang="it-IT" sz="2000" i="1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propone una classificazione fondata </a:t>
            </a:r>
            <a:r>
              <a:rPr lang="it-IT" sz="2000" dirty="0"/>
              <a:t>sulla </a:t>
            </a:r>
            <a:r>
              <a:rPr lang="it-IT" sz="2000" b="1" dirty="0"/>
              <a:t>cronologia dei composti </a:t>
            </a:r>
            <a:r>
              <a:rPr lang="it-IT" sz="2000" b="1" dirty="0" smtClean="0"/>
              <a:t>nominali</a:t>
            </a:r>
            <a:r>
              <a:rPr lang="it-IT" sz="2000" dirty="0"/>
              <a:t>: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1.	</a:t>
            </a:r>
            <a:r>
              <a:rPr lang="it-IT" sz="2000" b="1" dirty="0" smtClean="0"/>
              <a:t>primo </a:t>
            </a:r>
            <a:r>
              <a:rPr lang="it-IT" sz="2000" b="1" dirty="0"/>
              <a:t>stadio anteriore alla </a:t>
            </a:r>
            <a:r>
              <a:rPr lang="it-IT" sz="2000" b="1" dirty="0" smtClean="0"/>
              <a:t>flessione </a:t>
            </a:r>
            <a:r>
              <a:rPr lang="it-IT" sz="2000" dirty="0" smtClean="0"/>
              <a:t>e caratterizzato da composti 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formati </a:t>
            </a:r>
            <a:r>
              <a:rPr lang="it-IT" sz="2000" dirty="0"/>
              <a:t>su un elemento radicale </a:t>
            </a:r>
            <a:r>
              <a:rPr lang="it-IT" sz="2000" dirty="0" smtClean="0"/>
              <a:t>non </a:t>
            </a:r>
            <a:r>
              <a:rPr lang="it-IT" sz="2000" dirty="0"/>
              <a:t>ancora attualizzato </a:t>
            </a:r>
            <a:endParaRPr lang="it-IT" sz="2000" dirty="0" smtClean="0"/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come </a:t>
            </a:r>
            <a:r>
              <a:rPr lang="it-IT" sz="2000" dirty="0"/>
              <a:t>nome e come verbo (cfr. </a:t>
            </a:r>
            <a:r>
              <a:rPr lang="it-IT" sz="2000" i="1" dirty="0" err="1"/>
              <a:t>bīmus</a:t>
            </a:r>
            <a:r>
              <a:rPr lang="it-IT" sz="2000" dirty="0"/>
              <a:t> &lt; *</a:t>
            </a:r>
            <a:r>
              <a:rPr lang="it-IT" sz="2000" i="1" dirty="0"/>
              <a:t>bi</a:t>
            </a:r>
            <a:r>
              <a:rPr lang="it-IT" sz="2000" dirty="0"/>
              <a:t>-</a:t>
            </a:r>
            <a:r>
              <a:rPr lang="it-IT" sz="2000" i="1" dirty="0" err="1"/>
              <a:t>him</a:t>
            </a:r>
            <a:r>
              <a:rPr lang="it-IT" sz="2000" dirty="0"/>
              <a:t>-</a:t>
            </a:r>
            <a:r>
              <a:rPr lang="it-IT" sz="2000" i="1" dirty="0"/>
              <a:t>o</a:t>
            </a:r>
            <a:r>
              <a:rPr lang="it-IT" sz="2000" dirty="0"/>
              <a:t>-, </a:t>
            </a:r>
            <a:r>
              <a:rPr lang="it-IT" sz="2000" i="1" dirty="0" err="1"/>
              <a:t>nīdus</a:t>
            </a:r>
            <a:r>
              <a:rPr lang="it-IT" sz="2000" dirty="0"/>
              <a:t> &lt; *</a:t>
            </a:r>
            <a:r>
              <a:rPr lang="it-IT" sz="2000" i="1" dirty="0"/>
              <a:t>ni</a:t>
            </a:r>
            <a:r>
              <a:rPr lang="it-IT" sz="2000" dirty="0"/>
              <a:t>-</a:t>
            </a:r>
            <a:r>
              <a:rPr lang="it-IT" sz="2000" i="1" dirty="0" err="1"/>
              <a:t>sd</a:t>
            </a:r>
            <a:r>
              <a:rPr lang="it-IT" sz="2000" dirty="0"/>
              <a:t>-</a:t>
            </a:r>
            <a:r>
              <a:rPr lang="it-IT" sz="2000" i="1" dirty="0"/>
              <a:t>o</a:t>
            </a:r>
            <a:r>
              <a:rPr lang="it-IT" sz="2000" dirty="0"/>
              <a:t>-);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2.	</a:t>
            </a:r>
            <a:r>
              <a:rPr lang="it-IT" sz="2000" b="1" dirty="0" smtClean="0"/>
              <a:t>secondo </a:t>
            </a:r>
            <a:r>
              <a:rPr lang="it-IT" sz="2000" b="1" dirty="0"/>
              <a:t>stadio successivo alla separazione fra nomi e verbi</a:t>
            </a:r>
            <a:r>
              <a:rPr lang="it-IT" sz="2000" dirty="0"/>
              <a:t>: </a:t>
            </a:r>
            <a:endParaRPr lang="it-IT" sz="2000" dirty="0" smtClean="0"/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suddivisione </a:t>
            </a:r>
            <a:r>
              <a:rPr lang="it-IT" sz="2000" dirty="0"/>
              <a:t>fra 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a.	composti </a:t>
            </a:r>
            <a:r>
              <a:rPr lang="it-IT" sz="2000" dirty="0"/>
              <a:t>deverbali (</a:t>
            </a:r>
            <a:r>
              <a:rPr lang="it-IT" sz="2000" i="1" dirty="0"/>
              <a:t>nomina </a:t>
            </a:r>
            <a:r>
              <a:rPr lang="it-IT" sz="2000" i="1" dirty="0" err="1"/>
              <a:t>agentis</a:t>
            </a:r>
            <a:r>
              <a:rPr lang="it-IT" sz="2000" dirty="0"/>
              <a:t>)</a:t>
            </a:r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b.	denominali </a:t>
            </a:r>
            <a:r>
              <a:rPr lang="it-IT" sz="2000" dirty="0"/>
              <a:t>aventi valore possessivo (</a:t>
            </a:r>
            <a:r>
              <a:rPr lang="it-IT" sz="2000" i="1" dirty="0" err="1"/>
              <a:t>bahuvrīhi</a:t>
            </a:r>
            <a:r>
              <a:rPr lang="it-IT" sz="2000" dirty="0"/>
              <a:t>);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3.	</a:t>
            </a:r>
            <a:r>
              <a:rPr lang="it-IT" sz="2000" b="1" dirty="0" smtClean="0"/>
              <a:t>terzo stadio </a:t>
            </a:r>
            <a:r>
              <a:rPr lang="it-IT" sz="2000" b="1" dirty="0"/>
              <a:t>posteriore all’</a:t>
            </a:r>
            <a:r>
              <a:rPr lang="it-IT" sz="2000" b="1" dirty="0" err="1"/>
              <a:t>univerbazione</a:t>
            </a:r>
            <a:r>
              <a:rPr lang="it-IT" sz="2000" dirty="0"/>
              <a:t>: </a:t>
            </a:r>
            <a:endParaRPr lang="it-IT" sz="2000" dirty="0" smtClean="0"/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due </a:t>
            </a:r>
            <a:r>
              <a:rPr lang="it-IT" sz="2000" dirty="0"/>
              <a:t>categorie di composti derivati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a.	gruppi </a:t>
            </a:r>
            <a:r>
              <a:rPr lang="it-IT" sz="2000" dirty="0"/>
              <a:t>nominali;</a:t>
            </a:r>
          </a:p>
          <a:p>
            <a:pPr algn="just">
              <a:tabLst>
                <a:tab pos="270000" algn="l"/>
                <a:tab pos="540000" algn="l"/>
                <a:tab pos="810000" algn="l"/>
              </a:tabLst>
            </a:pPr>
            <a:r>
              <a:rPr lang="it-IT" sz="2000" dirty="0" smtClean="0"/>
              <a:t>	b.	verbi </a:t>
            </a:r>
            <a:r>
              <a:rPr lang="it-IT" sz="2000" dirty="0"/>
              <a:t>composti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36649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LO STRUTTURALISMO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849760"/>
            <a:ext cx="8640960" cy="49398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000" dirty="0" smtClean="0"/>
              <a:t>Più recentemente si segnalano gli studi di </a:t>
            </a:r>
            <a:r>
              <a:rPr lang="it-IT" sz="2000" b="1" dirty="0" err="1" smtClean="0"/>
              <a:t>Michèle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Fruyt</a:t>
            </a:r>
            <a:r>
              <a:rPr lang="it-IT" sz="2000" b="1" dirty="0" smtClean="0"/>
              <a:t> </a:t>
            </a:r>
            <a:r>
              <a:rPr lang="it-IT" sz="2000" dirty="0" smtClean="0"/>
              <a:t>e della sua scuola.</a:t>
            </a:r>
          </a:p>
          <a:p>
            <a:pPr algn="just"/>
            <a:r>
              <a:rPr lang="it-IT" sz="2000" dirty="0"/>
              <a:t>In un articolo del </a:t>
            </a:r>
            <a:r>
              <a:rPr lang="it-IT" sz="2000" dirty="0" smtClean="0"/>
              <a:t>1991, riferendosi alla terminologia di </a:t>
            </a:r>
            <a:r>
              <a:rPr lang="it-IT" sz="2000" b="1" dirty="0" smtClean="0"/>
              <a:t>André </a:t>
            </a:r>
            <a:r>
              <a:rPr lang="it-IT" sz="2000" b="1" dirty="0" err="1" smtClean="0"/>
              <a:t>Martinet</a:t>
            </a:r>
            <a:r>
              <a:rPr lang="it-IT" sz="2000" dirty="0" smtClean="0"/>
              <a:t>, </a:t>
            </a:r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definisce </a:t>
            </a:r>
            <a:r>
              <a:rPr lang="it-IT" sz="2000" b="1" dirty="0" smtClean="0"/>
              <a:t>sintemi</a:t>
            </a:r>
            <a:r>
              <a:rPr lang="it-IT" sz="2000" dirty="0" smtClean="0"/>
              <a:t> le unità formate da più di un morfema.</a:t>
            </a:r>
          </a:p>
          <a:p>
            <a:pPr algn="just"/>
            <a:r>
              <a:rPr lang="it-IT" sz="2000" dirty="0" smtClean="0"/>
              <a:t>Distingue poi tra: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composti </a:t>
            </a:r>
            <a:r>
              <a:rPr lang="it-IT" sz="2000" b="1" dirty="0" smtClean="0"/>
              <a:t>con cambio sintattico </a:t>
            </a:r>
            <a:r>
              <a:rPr lang="it-IT" sz="2000" dirty="0" smtClean="0"/>
              <a:t>(</a:t>
            </a:r>
            <a:r>
              <a:rPr lang="it-IT" sz="2000" i="1" dirty="0" err="1" smtClean="0"/>
              <a:t>lex</a:t>
            </a:r>
            <a:r>
              <a:rPr lang="it-IT" sz="2000" dirty="0" smtClean="0"/>
              <a:t> → </a:t>
            </a:r>
            <a:r>
              <a:rPr lang="it-IT" sz="2000" i="1" dirty="0" smtClean="0"/>
              <a:t>ex-</a:t>
            </a:r>
            <a:r>
              <a:rPr lang="it-IT" sz="2000" i="1" dirty="0" err="1" smtClean="0"/>
              <a:t>lex</a:t>
            </a:r>
            <a:r>
              <a:rPr lang="it-IT" sz="2000" dirty="0" smtClean="0"/>
              <a:t>);</a:t>
            </a:r>
          </a:p>
          <a:p>
            <a:pPr indent="-1800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dirty="0" smtClean="0"/>
              <a:t>composti </a:t>
            </a:r>
            <a:r>
              <a:rPr lang="it-IT" sz="2000" b="1" dirty="0" smtClean="0"/>
              <a:t>senza cambio sintattico </a:t>
            </a:r>
            <a:r>
              <a:rPr lang="it-IT" sz="2000" dirty="0" smtClean="0"/>
              <a:t>(</a:t>
            </a:r>
            <a:r>
              <a:rPr lang="it-IT" sz="2000" i="1" dirty="0" smtClean="0"/>
              <a:t>ire</a:t>
            </a:r>
            <a:r>
              <a:rPr lang="it-IT" sz="2000" dirty="0" smtClean="0"/>
              <a:t> → </a:t>
            </a:r>
            <a:r>
              <a:rPr lang="it-IT" sz="2000" i="1" dirty="0" smtClean="0"/>
              <a:t>ex-ire</a:t>
            </a:r>
            <a:r>
              <a:rPr lang="it-IT" sz="2000" dirty="0" smtClean="0"/>
              <a:t>).</a:t>
            </a:r>
          </a:p>
          <a:p>
            <a:pPr algn="just"/>
            <a:r>
              <a:rPr lang="it-IT" sz="2000" dirty="0" smtClean="0"/>
              <a:t>In un articolo del 2000, riprendendo la dicotomia saussuriana, distingue: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le </a:t>
            </a:r>
            <a:r>
              <a:rPr lang="it-IT" sz="2000" b="1" dirty="0" smtClean="0"/>
              <a:t>creazioni di </a:t>
            </a:r>
            <a:r>
              <a:rPr lang="it-IT" sz="2000" b="1" i="1" dirty="0" smtClean="0"/>
              <a:t>langue</a:t>
            </a:r>
            <a:r>
              <a:rPr lang="it-IT" sz="2000" dirty="0" smtClean="0"/>
              <a:t>, prevedibili in base alle caratteristiche del sistema </a:t>
            </a:r>
          </a:p>
          <a:p>
            <a:pPr indent="180000" algn="just"/>
            <a:r>
              <a:rPr lang="it-IT" sz="2000" dirty="0" smtClean="0"/>
              <a:t>(</a:t>
            </a:r>
            <a:r>
              <a:rPr lang="it-IT" sz="2000" i="1" dirty="0" err="1" smtClean="0"/>
              <a:t>heredi</a:t>
            </a:r>
            <a:r>
              <a:rPr lang="it-IT" sz="2000" i="1" dirty="0" smtClean="0"/>
              <a:t>-peta</a:t>
            </a:r>
            <a:r>
              <a:rPr lang="it-IT" sz="2000" dirty="0" smtClean="0"/>
              <a:t>, </a:t>
            </a:r>
            <a:r>
              <a:rPr lang="it-IT" sz="2000" dirty="0" err="1" smtClean="0"/>
              <a:t>Petr</a:t>
            </a:r>
            <a:r>
              <a:rPr lang="it-IT" sz="2000" dirty="0" smtClean="0"/>
              <a:t>. 124,2);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le </a:t>
            </a:r>
            <a:r>
              <a:rPr lang="it-IT" sz="2000" b="1" dirty="0" smtClean="0"/>
              <a:t>creazioni di </a:t>
            </a:r>
            <a:r>
              <a:rPr lang="it-IT" sz="2000" b="1" i="1" dirty="0" smtClean="0"/>
              <a:t>parole</a:t>
            </a:r>
            <a:r>
              <a:rPr lang="it-IT" sz="2000" dirty="0" smtClean="0"/>
              <a:t>, in cui emerge l’inventività del singolo autore </a:t>
            </a:r>
          </a:p>
          <a:p>
            <a:pPr indent="180000" algn="just"/>
            <a:r>
              <a:rPr lang="it-IT" sz="2000" dirty="0" smtClean="0"/>
              <a:t>(</a:t>
            </a:r>
            <a:r>
              <a:rPr lang="it-IT" sz="2000" i="1" dirty="0" err="1" smtClean="0"/>
              <a:t>oclo</a:t>
            </a:r>
            <a:r>
              <a:rPr lang="it-IT" sz="2000" i="1" dirty="0" smtClean="0"/>
              <a:t>-peta</a:t>
            </a:r>
            <a:r>
              <a:rPr lang="it-IT" sz="2000" dirty="0" smtClean="0"/>
              <a:t>, </a:t>
            </a:r>
            <a:r>
              <a:rPr lang="it-IT" sz="2000" dirty="0" err="1" smtClean="0"/>
              <a:t>Petr</a:t>
            </a:r>
            <a:r>
              <a:rPr lang="it-IT" sz="2000" dirty="0" smtClean="0"/>
              <a:t>. 35,4).</a:t>
            </a:r>
          </a:p>
          <a:p>
            <a:pPr algn="just">
              <a:spcBef>
                <a:spcPts val="1200"/>
              </a:spcBef>
            </a:pPr>
            <a:r>
              <a:rPr lang="it-IT" sz="2000" dirty="0" smtClean="0"/>
              <a:t>Del 2014 è la tesi dottorale di </a:t>
            </a:r>
            <a:r>
              <a:rPr lang="it-IT" sz="2000" b="1" dirty="0" err="1" smtClean="0"/>
              <a:t>Magalie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Diguet</a:t>
            </a:r>
            <a:r>
              <a:rPr lang="it-IT" sz="2000" b="1" dirty="0" smtClean="0"/>
              <a:t> </a:t>
            </a:r>
            <a:r>
              <a:rPr lang="it-IT" sz="2000" dirty="0" smtClean="0"/>
              <a:t>diretta da </a:t>
            </a:r>
            <a:r>
              <a:rPr lang="it-IT" sz="2000" dirty="0" err="1" smtClean="0"/>
              <a:t>Michèle</a:t>
            </a:r>
            <a:r>
              <a:rPr lang="it-IT" sz="2000" dirty="0" smtClean="0"/>
              <a:t> </a:t>
            </a:r>
            <a:r>
              <a:rPr lang="it-IT" sz="2000" dirty="0" err="1" smtClean="0"/>
              <a:t>Fruyt</a:t>
            </a:r>
            <a:r>
              <a:rPr lang="it-IT" sz="2000" dirty="0" smtClean="0"/>
              <a:t>,</a:t>
            </a:r>
            <a:endParaRPr lang="it-IT" sz="2000" dirty="0"/>
          </a:p>
          <a:p>
            <a:pPr algn="just"/>
            <a:r>
              <a:rPr lang="it-IT" sz="2000" dirty="0" smtClean="0"/>
              <a:t>dedicata ad una panoramica sull’uso dei composti nei diversi generi letterari </a:t>
            </a:r>
          </a:p>
          <a:p>
            <a:pPr algn="just"/>
            <a:r>
              <a:rPr lang="it-IT" sz="2000" dirty="0" smtClean="0"/>
              <a:t>dall’età ciceroniana all’età </a:t>
            </a:r>
            <a:r>
              <a:rPr lang="it-IT" sz="2000" dirty="0" err="1" smtClean="0"/>
              <a:t>flavia</a:t>
            </a:r>
            <a:r>
              <a:rPr 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29668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LA MORFOLOGIA GENERATIVA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348880"/>
            <a:ext cx="8640960" cy="39395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000" dirty="0" smtClean="0"/>
              <a:t>Nasce dall’articolo </a:t>
            </a:r>
            <a:r>
              <a:rPr lang="it-IT" sz="2000" i="1" dirty="0"/>
              <a:t>Note sulla nominalizzazione </a:t>
            </a:r>
            <a:r>
              <a:rPr lang="it-IT" sz="2000" dirty="0" smtClean="0"/>
              <a:t>di </a:t>
            </a:r>
            <a:r>
              <a:rPr lang="it-IT" sz="2000" b="1" dirty="0" smtClean="0"/>
              <a:t>Noam Chomsky </a:t>
            </a:r>
            <a:r>
              <a:rPr lang="it-IT" sz="2000" dirty="0" smtClean="0"/>
              <a:t>(1970).</a:t>
            </a:r>
          </a:p>
          <a:p>
            <a:pPr algn="just"/>
            <a:r>
              <a:rPr lang="it-IT" sz="2000" dirty="0" smtClean="0"/>
              <a:t>Viene introdotta la cosiddetta </a:t>
            </a:r>
            <a:r>
              <a:rPr lang="it-IT" sz="2000" b="1" dirty="0" smtClean="0"/>
              <a:t>“</a:t>
            </a:r>
            <a:r>
              <a:rPr lang="it-IT" sz="2000" b="1" dirty="0"/>
              <a:t>ipotesi </a:t>
            </a:r>
            <a:r>
              <a:rPr lang="it-IT" sz="2000" b="1" dirty="0" err="1"/>
              <a:t>lessicalista</a:t>
            </a:r>
            <a:r>
              <a:rPr lang="it-IT" sz="2000" b="1" dirty="0" smtClean="0"/>
              <a:t>”</a:t>
            </a:r>
            <a:r>
              <a:rPr lang="it-IT" sz="2000" dirty="0" smtClean="0"/>
              <a:t>: </a:t>
            </a:r>
          </a:p>
          <a:p>
            <a:pPr algn="just"/>
            <a:r>
              <a:rPr lang="it-IT" sz="2000" dirty="0" smtClean="0"/>
              <a:t>afferma l’esistenza di un </a:t>
            </a:r>
            <a:r>
              <a:rPr lang="it-IT" sz="2000" b="1" dirty="0" smtClean="0"/>
              <a:t>componente morfologico autonomo </a:t>
            </a:r>
          </a:p>
          <a:p>
            <a:pPr algn="just"/>
            <a:r>
              <a:rPr lang="it-IT" sz="2000" dirty="0" smtClean="0"/>
              <a:t>nella teoria grammaticale.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Su questa linea si collocano: </a:t>
            </a:r>
          </a:p>
          <a:p>
            <a:pPr algn="just"/>
            <a:r>
              <a:rPr lang="it-IT" sz="2000" b="1" dirty="0" smtClean="0"/>
              <a:t>Mark </a:t>
            </a:r>
            <a:r>
              <a:rPr lang="it-IT" sz="2000" b="1" dirty="0" err="1" smtClean="0"/>
              <a:t>Aronoff</a:t>
            </a:r>
            <a:r>
              <a:rPr lang="it-IT" sz="2000" dirty="0" smtClean="0"/>
              <a:t>, </a:t>
            </a:r>
            <a:r>
              <a:rPr lang="it-IT" sz="2000" i="1" dirty="0" smtClean="0"/>
              <a:t>Word </a:t>
            </a:r>
            <a:r>
              <a:rPr lang="it-IT" sz="2000" i="1" dirty="0" err="1" smtClean="0"/>
              <a:t>Formation</a:t>
            </a:r>
            <a:r>
              <a:rPr lang="it-IT" sz="2000" i="1" dirty="0" smtClean="0"/>
              <a:t> in Generative </a:t>
            </a:r>
            <a:r>
              <a:rPr lang="it-IT" sz="2000" i="1" dirty="0" err="1" smtClean="0"/>
              <a:t>Grammar</a:t>
            </a:r>
            <a:r>
              <a:rPr lang="it-IT" sz="2000" dirty="0"/>
              <a:t> </a:t>
            </a:r>
            <a:r>
              <a:rPr lang="it-IT" sz="2000" dirty="0" smtClean="0"/>
              <a:t>(1976);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Mark </a:t>
            </a:r>
            <a:r>
              <a:rPr lang="it-IT" sz="2000" b="1" dirty="0" err="1"/>
              <a:t>Aronoff</a:t>
            </a:r>
            <a:r>
              <a:rPr lang="it-IT" sz="2000" dirty="0"/>
              <a:t>, </a:t>
            </a:r>
            <a:r>
              <a:rPr lang="it-IT" sz="2000" i="1" dirty="0" err="1" smtClean="0"/>
              <a:t>Morphology</a:t>
            </a:r>
            <a:r>
              <a:rPr lang="it-IT" sz="2000" i="1" dirty="0" smtClean="0"/>
              <a:t> by </a:t>
            </a:r>
            <a:r>
              <a:rPr lang="it-IT" sz="2000" i="1" dirty="0" err="1" smtClean="0"/>
              <a:t>itself</a:t>
            </a:r>
            <a:r>
              <a:rPr lang="it-IT" sz="2000" dirty="0" smtClean="0"/>
              <a:t> (1994);</a:t>
            </a:r>
          </a:p>
          <a:p>
            <a:pPr algn="just">
              <a:spcAft>
                <a:spcPts val="600"/>
              </a:spcAft>
            </a:pPr>
            <a:r>
              <a:rPr lang="it-IT" sz="2000" b="1" dirty="0" err="1" smtClean="0"/>
              <a:t>Geert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Booij</a:t>
            </a:r>
            <a:r>
              <a:rPr lang="it-IT" sz="2000" dirty="0" smtClean="0"/>
              <a:t>, </a:t>
            </a:r>
            <a:r>
              <a:rPr lang="it-IT" sz="2000" i="1" dirty="0" smtClean="0"/>
              <a:t>The </a:t>
            </a:r>
            <a:r>
              <a:rPr lang="it-IT" sz="2000" i="1" dirty="0" err="1" smtClean="0"/>
              <a:t>Grammar</a:t>
            </a:r>
            <a:r>
              <a:rPr lang="it-IT" sz="2000" i="1" dirty="0" smtClean="0"/>
              <a:t> of </a:t>
            </a:r>
            <a:r>
              <a:rPr lang="it-IT" sz="2000" i="1" dirty="0" err="1" smtClean="0"/>
              <a:t>Words</a:t>
            </a:r>
            <a:r>
              <a:rPr lang="it-IT" sz="2000" dirty="0"/>
              <a:t> </a:t>
            </a:r>
            <a:r>
              <a:rPr lang="it-IT" sz="2000" dirty="0" smtClean="0"/>
              <a:t>(2005);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Sergio </a:t>
            </a:r>
            <a:r>
              <a:rPr lang="it-IT" sz="2000" b="1" dirty="0" err="1" smtClean="0"/>
              <a:t>Scalise</a:t>
            </a:r>
            <a:r>
              <a:rPr lang="it-IT" sz="2000" dirty="0" smtClean="0"/>
              <a:t>, </a:t>
            </a:r>
            <a:r>
              <a:rPr lang="it-IT" sz="2000" i="1" dirty="0" smtClean="0"/>
              <a:t>Morfologia</a:t>
            </a:r>
            <a:r>
              <a:rPr lang="it-IT" sz="2000" dirty="0" smtClean="0"/>
              <a:t> (1994);</a:t>
            </a:r>
          </a:p>
          <a:p>
            <a:pPr algn="just"/>
            <a:r>
              <a:rPr lang="it-IT" sz="2000" b="1" dirty="0" smtClean="0"/>
              <a:t>Renato </a:t>
            </a:r>
            <a:r>
              <a:rPr lang="it-IT" sz="2000" b="1" dirty="0" err="1" smtClean="0"/>
              <a:t>Oniga</a:t>
            </a:r>
            <a:r>
              <a:rPr lang="it-IT" sz="2000" dirty="0" smtClean="0"/>
              <a:t>, </a:t>
            </a:r>
            <a:r>
              <a:rPr lang="it-IT" sz="2000" i="1" dirty="0" smtClean="0"/>
              <a:t>I composti nominali latini</a:t>
            </a:r>
            <a:r>
              <a:rPr lang="it-IT" sz="2000" dirty="0" smtClean="0"/>
              <a:t> (1988).</a:t>
            </a:r>
          </a:p>
        </p:txBody>
      </p:sp>
    </p:spTree>
    <p:extLst>
      <p:ext uri="{BB962C8B-B14F-4D97-AF65-F5344CB8AC3E}">
        <p14:creationId xmlns:p14="http://schemas.microsoft.com/office/powerpoint/2010/main" val="258035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LA MORFOLOGIA LESSICALISTA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060848"/>
            <a:ext cx="8640960" cy="44781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 smtClean="0"/>
              <a:t>A </a:t>
            </a:r>
            <a:r>
              <a:rPr lang="it-IT" sz="2000" b="1" dirty="0" smtClean="0"/>
              <a:t>livello morfologico </a:t>
            </a:r>
            <a:r>
              <a:rPr lang="it-IT" sz="2000" dirty="0" smtClean="0"/>
              <a:t>devono essere distinti </a:t>
            </a:r>
            <a:r>
              <a:rPr lang="it-IT" sz="2000" b="1" dirty="0" smtClean="0"/>
              <a:t>due livelli</a:t>
            </a:r>
            <a:r>
              <a:rPr lang="it-IT" sz="2000" dirty="0" smtClean="0"/>
              <a:t>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componente lessicale </a:t>
            </a:r>
            <a:r>
              <a:rPr lang="it-IT" sz="2000" dirty="0" smtClean="0"/>
              <a:t>→ </a:t>
            </a:r>
            <a:r>
              <a:rPr lang="it-IT" sz="2000" b="1" dirty="0" smtClean="0"/>
              <a:t>unità lessicali </a:t>
            </a:r>
            <a:r>
              <a:rPr lang="it-IT" sz="2000" dirty="0" smtClean="0"/>
              <a:t>possedute dal parlante.</a:t>
            </a:r>
          </a:p>
          <a:p>
            <a:pPr indent="180000" algn="just">
              <a:spcAft>
                <a:spcPts val="600"/>
              </a:spcAft>
            </a:pPr>
            <a:r>
              <a:rPr lang="it-IT" sz="2000" dirty="0"/>
              <a:t>NB: si tratta di parole </a:t>
            </a:r>
            <a:r>
              <a:rPr lang="it-IT" sz="2000" dirty="0" smtClean="0"/>
              <a:t>“</a:t>
            </a:r>
            <a:r>
              <a:rPr lang="it-IT" sz="2000" dirty="0"/>
              <a:t>semplici”, né derivate né composte.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quadruplice </a:t>
            </a:r>
            <a:r>
              <a:rPr lang="it-IT" sz="2000" b="1" dirty="0"/>
              <a:t>blocco di regole </a:t>
            </a:r>
            <a:r>
              <a:rPr lang="it-IT" sz="2000" dirty="0" smtClean="0"/>
              <a:t>→ </a:t>
            </a:r>
            <a:r>
              <a:rPr lang="it-IT" sz="2000" b="1" dirty="0"/>
              <a:t>agiscono sulle unità lessicali </a:t>
            </a:r>
            <a:endParaRPr lang="it-IT" sz="2000" b="1" dirty="0" smtClean="0"/>
          </a:p>
          <a:p>
            <a:pPr indent="180000" algn="just">
              <a:spcAft>
                <a:spcPts val="600"/>
              </a:spcAft>
            </a:pPr>
            <a:r>
              <a:rPr lang="it-IT" sz="2000" dirty="0"/>
              <a:t>compiendo </a:t>
            </a:r>
            <a:r>
              <a:rPr lang="it-IT" sz="2000" b="1" dirty="0"/>
              <a:t>operazioni specifiche</a:t>
            </a:r>
            <a:r>
              <a:rPr lang="it-IT" sz="2000" dirty="0"/>
              <a:t>:</a:t>
            </a:r>
          </a:p>
          <a:p>
            <a:pPr marL="180000" indent="216000" algn="just">
              <a:buFont typeface="+mj-lt"/>
              <a:buAutoNum type="alphaLcPeriod"/>
              <a:tabLst>
                <a:tab pos="180000" algn="l"/>
                <a:tab pos="360000" algn="l"/>
              </a:tabLst>
            </a:pPr>
            <a:r>
              <a:rPr lang="it-IT" sz="2000" dirty="0" smtClean="0"/>
              <a:t>regole </a:t>
            </a:r>
            <a:r>
              <a:rPr lang="it-IT" sz="2000" dirty="0"/>
              <a:t>di </a:t>
            </a:r>
            <a:r>
              <a:rPr lang="it-IT" sz="2000" b="1" dirty="0"/>
              <a:t>derivazione</a:t>
            </a:r>
            <a:r>
              <a:rPr lang="it-IT" sz="2000" dirty="0"/>
              <a:t> (RD); </a:t>
            </a:r>
          </a:p>
          <a:p>
            <a:pPr marL="180000" indent="216000" algn="just">
              <a:buFont typeface="+mj-lt"/>
              <a:buAutoNum type="alphaLcPeriod"/>
              <a:tabLst>
                <a:tab pos="180000" algn="l"/>
                <a:tab pos="360000" algn="l"/>
              </a:tabLst>
            </a:pPr>
            <a:r>
              <a:rPr lang="it-IT" sz="2000" dirty="0" smtClean="0"/>
              <a:t>regole </a:t>
            </a:r>
            <a:r>
              <a:rPr lang="it-IT" sz="2000" dirty="0"/>
              <a:t>di </a:t>
            </a:r>
            <a:r>
              <a:rPr lang="it-IT" sz="2000" b="1" dirty="0"/>
              <a:t>composizione</a:t>
            </a:r>
            <a:r>
              <a:rPr lang="it-IT" sz="2000" dirty="0"/>
              <a:t> (RC); </a:t>
            </a:r>
          </a:p>
          <a:p>
            <a:pPr marL="180000" indent="216000" algn="just">
              <a:buFont typeface="+mj-lt"/>
              <a:buAutoNum type="alphaLcPeriod"/>
              <a:tabLst>
                <a:tab pos="180000" algn="l"/>
                <a:tab pos="360000" algn="l"/>
              </a:tabLst>
            </a:pPr>
            <a:r>
              <a:rPr lang="it-IT" sz="2000" dirty="0" smtClean="0"/>
              <a:t>regole </a:t>
            </a:r>
            <a:r>
              <a:rPr lang="it-IT" sz="2000" dirty="0"/>
              <a:t>di </a:t>
            </a:r>
            <a:r>
              <a:rPr lang="it-IT" sz="2000" b="1" dirty="0"/>
              <a:t>flessione</a:t>
            </a:r>
            <a:r>
              <a:rPr lang="it-IT" sz="2000" dirty="0"/>
              <a:t> (RF); </a:t>
            </a:r>
          </a:p>
          <a:p>
            <a:pPr marL="180000" indent="216000" algn="just">
              <a:buFont typeface="+mj-lt"/>
              <a:buAutoNum type="alphaLcPeriod"/>
              <a:tabLst>
                <a:tab pos="180000" algn="l"/>
                <a:tab pos="360000" algn="l"/>
              </a:tabLst>
            </a:pPr>
            <a:r>
              <a:rPr lang="it-IT" sz="2000" dirty="0" smtClean="0"/>
              <a:t>regole </a:t>
            </a:r>
            <a:r>
              <a:rPr lang="it-IT" sz="2000" dirty="0"/>
              <a:t>di </a:t>
            </a:r>
            <a:r>
              <a:rPr lang="it-IT" sz="2000" b="1" dirty="0"/>
              <a:t>riaggiustamento</a:t>
            </a:r>
            <a:r>
              <a:rPr lang="it-IT" sz="2000" dirty="0"/>
              <a:t> (RR). 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Le regole di formazione di parola hanno un </a:t>
            </a:r>
            <a:r>
              <a:rPr lang="it-IT" sz="2000" b="1" dirty="0" smtClean="0"/>
              <a:t>duplice scopo</a:t>
            </a:r>
            <a:r>
              <a:rPr lang="it-IT" sz="2000" dirty="0" smtClean="0"/>
              <a:t>:</a:t>
            </a:r>
          </a:p>
          <a:p>
            <a:pPr indent="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/>
              <a:t>formare parole </a:t>
            </a:r>
            <a:r>
              <a:rPr lang="it-IT" sz="2000" b="1" dirty="0"/>
              <a:t>nuove </a:t>
            </a:r>
            <a:r>
              <a:rPr lang="it-IT" sz="2000" dirty="0"/>
              <a:t>per mezzo di </a:t>
            </a:r>
            <a:r>
              <a:rPr lang="it-IT" sz="2000" dirty="0" smtClean="0"/>
              <a:t>quelle </a:t>
            </a:r>
            <a:r>
              <a:rPr lang="it-IT" sz="2000" dirty="0"/>
              <a:t>già </a:t>
            </a:r>
            <a:r>
              <a:rPr lang="it-IT" sz="2000" dirty="0" smtClean="0"/>
              <a:t>esistenti</a:t>
            </a:r>
            <a:r>
              <a:rPr lang="it-IT" sz="2000" dirty="0"/>
              <a:t>;</a:t>
            </a:r>
            <a:endParaRPr lang="it-IT" sz="2000" dirty="0" smtClean="0"/>
          </a:p>
          <a:p>
            <a:pPr indent="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analizzare </a:t>
            </a:r>
            <a:r>
              <a:rPr lang="it-IT" sz="2000" b="1" dirty="0"/>
              <a:t>quelle complesse</a:t>
            </a:r>
            <a:r>
              <a:rPr lang="it-IT" sz="2000" dirty="0"/>
              <a:t> per mezzo di quelle semplici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95936" y="3967648"/>
            <a:ext cx="36724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/>
              <a:t>→ </a:t>
            </a:r>
            <a:r>
              <a:rPr lang="it-IT" sz="2000" b="1" dirty="0"/>
              <a:t>regole di formazione di parola</a:t>
            </a:r>
          </a:p>
        </p:txBody>
      </p:sp>
    </p:spTree>
    <p:extLst>
      <p:ext uri="{BB962C8B-B14F-4D97-AF65-F5344CB8AC3E}">
        <p14:creationId xmlns:p14="http://schemas.microsoft.com/office/powerpoint/2010/main" val="4255203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LA MORFOLOGIA LESSICALISTA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132856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Le quattro regole </a:t>
            </a:r>
            <a:r>
              <a:rPr lang="it-IT" sz="2000" b="1" dirty="0"/>
              <a:t>non agiscono in ordine casuale</a:t>
            </a:r>
            <a:r>
              <a:rPr lang="it-IT" sz="2000" dirty="0"/>
              <a:t>: </a:t>
            </a:r>
          </a:p>
          <a:p>
            <a:r>
              <a:rPr lang="it-IT" sz="2000" dirty="0"/>
              <a:t>seguono un </a:t>
            </a:r>
            <a:r>
              <a:rPr lang="it-IT" sz="2000" b="1" dirty="0"/>
              <a:t>ordine ben preciso </a:t>
            </a:r>
            <a:r>
              <a:rPr lang="it-IT" sz="2000" dirty="0"/>
              <a:t>che può essere così schematizzato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pic>
        <p:nvPicPr>
          <p:cNvPr id="1026" name="Picture 2" descr="Figura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3222079"/>
            <a:ext cx="22669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4493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linguistica novecentesca</a:t>
            </a:r>
          </a:p>
          <a:p>
            <a:pPr algn="ctr"/>
            <a:r>
              <a:rPr lang="it-IT" sz="4000" b="1" dirty="0" smtClean="0"/>
              <a:t>LA MORFOLOGIA DISTRIBUITA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235700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La teoria della morfologia distribuita di </a:t>
            </a:r>
            <a:r>
              <a:rPr lang="it-IT" sz="2000" b="1" dirty="0" smtClean="0"/>
              <a:t>Halle-Marantz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i="1" dirty="0" smtClean="0"/>
              <a:t>Distributed </a:t>
            </a:r>
            <a:r>
              <a:rPr lang="it-IT" sz="2000" i="1" dirty="0" err="1" smtClean="0"/>
              <a:t>Morphology</a:t>
            </a:r>
            <a:r>
              <a:rPr lang="it-IT" sz="2000" i="1" dirty="0" smtClean="0"/>
              <a:t> and the </a:t>
            </a:r>
            <a:r>
              <a:rPr lang="it-IT" sz="2000" i="1" dirty="0" err="1" smtClean="0"/>
              <a:t>pieces</a:t>
            </a:r>
            <a:r>
              <a:rPr lang="it-IT" sz="2000" i="1" dirty="0" smtClean="0"/>
              <a:t> of </a:t>
            </a:r>
            <a:r>
              <a:rPr lang="it-IT" sz="2000" i="1" dirty="0" err="1" smtClean="0"/>
              <a:t>inflection</a:t>
            </a:r>
            <a:r>
              <a:rPr lang="it-IT" sz="2000" dirty="0" smtClean="0"/>
              <a:t> (1993)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nega l’esistenza di un componente morfologico autonomo.</a:t>
            </a:r>
          </a:p>
          <a:p>
            <a:pPr algn="just"/>
            <a:r>
              <a:rPr lang="it-IT" sz="2000" dirty="0" smtClean="0"/>
              <a:t>La teoria della morfologia distribuita si basa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sul principio che </a:t>
            </a:r>
            <a:r>
              <a:rPr lang="it-IT" sz="2000" b="1" dirty="0" smtClean="0"/>
              <a:t>le parole sono costruite dalla sintassi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Non esiste una netta divisione tra morfologia e sintassi </a:t>
            </a:r>
          </a:p>
          <a:p>
            <a:pPr algn="just"/>
            <a:r>
              <a:rPr lang="it-IT" sz="2000" dirty="0" smtClean="0"/>
              <a:t>ma il vocabolario è costituito da </a:t>
            </a:r>
            <a:r>
              <a:rPr lang="it-IT" sz="2000" b="1" dirty="0" smtClean="0"/>
              <a:t>liste di morfemi </a:t>
            </a:r>
          </a:p>
          <a:p>
            <a:pPr algn="just"/>
            <a:r>
              <a:rPr lang="it-IT" sz="2000" dirty="0" smtClean="0"/>
              <a:t>che vengono inseriti </a:t>
            </a:r>
            <a:r>
              <a:rPr lang="it-IT" sz="2000" b="1" dirty="0" smtClean="0"/>
              <a:t>direttamente nella struttura sintattica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b="1" dirty="0" smtClean="0"/>
              <a:t>Victor </a:t>
            </a:r>
            <a:r>
              <a:rPr lang="it-IT" sz="2000" b="1" dirty="0" err="1" smtClean="0"/>
              <a:t>Acedo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Matellán</a:t>
            </a:r>
            <a:r>
              <a:rPr lang="it-IT" sz="2000" dirty="0" smtClean="0"/>
              <a:t>, </a:t>
            </a:r>
            <a:r>
              <a:rPr lang="it-IT" sz="2000" i="1" dirty="0" smtClean="0"/>
              <a:t>The </a:t>
            </a:r>
            <a:r>
              <a:rPr lang="it-IT" sz="2000" i="1" dirty="0" err="1" smtClean="0"/>
              <a:t>Morphosyntax</a:t>
            </a:r>
            <a:r>
              <a:rPr lang="it-IT" sz="2000" i="1" dirty="0" smtClean="0"/>
              <a:t> of </a:t>
            </a:r>
            <a:r>
              <a:rPr lang="it-IT" sz="2000" i="1" dirty="0" err="1" smtClean="0"/>
              <a:t>Transitions</a:t>
            </a:r>
            <a:r>
              <a:rPr lang="it-IT" sz="2000" i="1" dirty="0" smtClean="0"/>
              <a:t>. </a:t>
            </a:r>
          </a:p>
          <a:p>
            <a:pPr algn="just"/>
            <a:r>
              <a:rPr lang="it-IT" sz="2000" i="1" dirty="0" smtClean="0"/>
              <a:t>A case </a:t>
            </a:r>
            <a:r>
              <a:rPr lang="it-IT" sz="2000" i="1" dirty="0" err="1" smtClean="0"/>
              <a:t>study</a:t>
            </a:r>
            <a:r>
              <a:rPr lang="it-IT" sz="2000" i="1" dirty="0" smtClean="0"/>
              <a:t> in Latin and </a:t>
            </a:r>
            <a:r>
              <a:rPr lang="it-IT" sz="2000" i="1" dirty="0" err="1" smtClean="0"/>
              <a:t>other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languages</a:t>
            </a:r>
            <a:r>
              <a:rPr lang="it-IT" sz="2000" dirty="0" smtClean="0"/>
              <a:t> (2016).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62775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latino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700808"/>
            <a:ext cx="8640960" cy="44781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La </a:t>
            </a:r>
            <a:r>
              <a:rPr lang="it-IT" sz="2000" b="1" dirty="0" smtClean="0"/>
              <a:t>classificazione dei composti </a:t>
            </a:r>
            <a:r>
              <a:rPr lang="it-IT" sz="2000" dirty="0" smtClean="0"/>
              <a:t>tiene conto di </a:t>
            </a:r>
            <a:r>
              <a:rPr lang="it-IT" sz="2000" b="1" dirty="0" smtClean="0"/>
              <a:t>quattro aspetti</a:t>
            </a:r>
            <a:r>
              <a:rPr lang="it-IT" sz="2000" dirty="0" smtClean="0"/>
              <a:t>: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categoria </a:t>
            </a:r>
            <a:r>
              <a:rPr lang="it-IT" sz="2000" b="1" dirty="0"/>
              <a:t>lessicale </a:t>
            </a:r>
            <a:r>
              <a:rPr lang="it-IT" sz="2000" dirty="0"/>
              <a:t>del primo e del secondo </a:t>
            </a:r>
            <a:r>
              <a:rPr lang="it-IT" sz="2000" dirty="0" smtClean="0"/>
              <a:t>membro;</a:t>
            </a:r>
            <a:endParaRPr lang="it-IT" sz="2000" dirty="0"/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 smtClean="0"/>
              <a:t>rapporto </a:t>
            </a:r>
            <a:r>
              <a:rPr lang="it-IT" sz="2000" b="1" dirty="0"/>
              <a:t>sintattico </a:t>
            </a:r>
            <a:r>
              <a:rPr lang="it-IT" sz="2000" dirty="0"/>
              <a:t>tra i due </a:t>
            </a:r>
            <a:r>
              <a:rPr lang="it-IT" sz="2000" dirty="0" smtClean="0"/>
              <a:t>membri;</a:t>
            </a:r>
            <a:endParaRPr lang="it-IT" sz="2000" dirty="0"/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dirty="0" smtClean="0"/>
              <a:t>eventuale </a:t>
            </a:r>
            <a:r>
              <a:rPr lang="it-IT" sz="2000" b="1" dirty="0"/>
              <a:t>presenza di </a:t>
            </a:r>
            <a:r>
              <a:rPr lang="it-IT" sz="2000" b="1" dirty="0" smtClean="0"/>
              <a:t>suffissi</a:t>
            </a:r>
            <a:r>
              <a:rPr lang="it-IT" sz="2000" dirty="0" smtClean="0"/>
              <a:t>;</a:t>
            </a:r>
          </a:p>
          <a:p>
            <a:pPr indent="-180000" algn="just">
              <a:buFont typeface="Arial" panose="020B0604020202020204" pitchFamily="34" charset="0"/>
              <a:buChar char="•"/>
            </a:pPr>
            <a:r>
              <a:rPr lang="it-IT" sz="2000" b="1" dirty="0"/>
              <a:t>valore semantico dell’intero composto </a:t>
            </a:r>
            <a:r>
              <a:rPr lang="it-IT" sz="2000" dirty="0"/>
              <a:t>in relazione a quello dei singoli </a:t>
            </a:r>
            <a:r>
              <a:rPr lang="it-IT" sz="2000" dirty="0" smtClean="0"/>
              <a:t>membri.</a:t>
            </a:r>
          </a:p>
          <a:p>
            <a:pPr algn="just"/>
            <a:endParaRPr lang="it-IT" sz="2000" dirty="0"/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/>
              <a:t>I. </a:t>
            </a:r>
            <a:r>
              <a:rPr lang="it-IT" sz="2000" dirty="0" smtClean="0"/>
              <a:t>	Composti </a:t>
            </a:r>
            <a:r>
              <a:rPr lang="it-IT" sz="2000" dirty="0"/>
              <a:t>nominali a </a:t>
            </a:r>
            <a:r>
              <a:rPr lang="it-IT" sz="2000" b="1" dirty="0"/>
              <a:t>secondo membro verbale </a:t>
            </a:r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 smtClean="0"/>
              <a:t>	1</a:t>
            </a:r>
            <a:r>
              <a:rPr lang="it-IT" sz="2000" dirty="0"/>
              <a:t>. </a:t>
            </a:r>
            <a:r>
              <a:rPr lang="it-IT" sz="2000" dirty="0" smtClean="0"/>
              <a:t>	</a:t>
            </a:r>
            <a:r>
              <a:rPr lang="it-IT" sz="2000" i="1" dirty="0" smtClean="0"/>
              <a:t>Nomina </a:t>
            </a:r>
            <a:r>
              <a:rPr lang="it-IT" sz="2000" i="1" dirty="0" err="1"/>
              <a:t>agentis</a:t>
            </a:r>
            <a:r>
              <a:rPr lang="it-IT" sz="2000" i="1" dirty="0"/>
              <a:t> </a:t>
            </a:r>
            <a:endParaRPr lang="it-IT" sz="2000" dirty="0"/>
          </a:p>
          <a:p>
            <a:pPr algn="just">
              <a:spcAft>
                <a:spcPts val="600"/>
              </a:spcAft>
              <a:tabLst>
                <a:tab pos="270000" algn="l"/>
                <a:tab pos="540000" algn="l"/>
              </a:tabLst>
            </a:pPr>
            <a:r>
              <a:rPr lang="it-IT" sz="2000" dirty="0" smtClean="0"/>
              <a:t>	2</a:t>
            </a:r>
            <a:r>
              <a:rPr lang="it-IT" sz="2000" dirty="0"/>
              <a:t>. </a:t>
            </a:r>
            <a:r>
              <a:rPr lang="it-IT" sz="2000" dirty="0" smtClean="0"/>
              <a:t>	</a:t>
            </a:r>
            <a:r>
              <a:rPr lang="it-IT" sz="2000" i="1" dirty="0" smtClean="0"/>
              <a:t>Nomina </a:t>
            </a:r>
            <a:r>
              <a:rPr lang="it-IT" sz="2000" i="1" dirty="0" err="1"/>
              <a:t>actionis</a:t>
            </a:r>
            <a:r>
              <a:rPr lang="it-IT" sz="2000" i="1" dirty="0"/>
              <a:t> </a:t>
            </a:r>
            <a:endParaRPr lang="it-IT" sz="2000" dirty="0"/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/>
              <a:t>II. </a:t>
            </a:r>
            <a:r>
              <a:rPr lang="it-IT" sz="2000" dirty="0" smtClean="0"/>
              <a:t>	Composti </a:t>
            </a:r>
            <a:r>
              <a:rPr lang="it-IT" sz="2000" dirty="0"/>
              <a:t>nominali a </a:t>
            </a:r>
            <a:r>
              <a:rPr lang="it-IT" sz="2000" b="1" dirty="0"/>
              <a:t>secondo membro nominale </a:t>
            </a:r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 smtClean="0"/>
              <a:t>	3</a:t>
            </a:r>
            <a:r>
              <a:rPr lang="it-IT" sz="2000" dirty="0"/>
              <a:t>. </a:t>
            </a:r>
            <a:r>
              <a:rPr lang="it-IT" sz="2000" dirty="0" smtClean="0"/>
              <a:t>	Astratti </a:t>
            </a:r>
            <a:endParaRPr lang="it-IT" sz="2000" dirty="0"/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 smtClean="0"/>
              <a:t>	4</a:t>
            </a:r>
            <a:r>
              <a:rPr lang="it-IT" sz="2000" dirty="0"/>
              <a:t>. </a:t>
            </a:r>
            <a:r>
              <a:rPr lang="it-IT" sz="2000" dirty="0" smtClean="0"/>
              <a:t>	</a:t>
            </a:r>
            <a:r>
              <a:rPr lang="it-IT" sz="2000" i="1" dirty="0" err="1" smtClean="0"/>
              <a:t>Bahuvrīhi</a:t>
            </a:r>
            <a:r>
              <a:rPr lang="it-IT" sz="2000" i="1" dirty="0" smtClean="0"/>
              <a:t> </a:t>
            </a:r>
            <a:r>
              <a:rPr lang="it-IT" sz="2000" dirty="0"/>
              <a:t>(di tipo aggettivo + nome e nome + nome) </a:t>
            </a:r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 smtClean="0"/>
              <a:t>	5</a:t>
            </a:r>
            <a:r>
              <a:rPr lang="it-IT" sz="2000" dirty="0"/>
              <a:t>. </a:t>
            </a:r>
            <a:r>
              <a:rPr lang="it-IT" sz="2000" dirty="0" smtClean="0"/>
              <a:t>	Determinativi </a:t>
            </a:r>
            <a:endParaRPr lang="it-IT" sz="2000" dirty="0"/>
          </a:p>
          <a:p>
            <a:pPr algn="just">
              <a:tabLst>
                <a:tab pos="270000" algn="l"/>
                <a:tab pos="540000" algn="l"/>
              </a:tabLst>
            </a:pPr>
            <a:r>
              <a:rPr lang="it-IT" sz="2000" dirty="0" smtClean="0"/>
              <a:t>	6</a:t>
            </a:r>
            <a:r>
              <a:rPr lang="it-IT" sz="2000" dirty="0"/>
              <a:t>. </a:t>
            </a:r>
            <a:r>
              <a:rPr lang="it-IT" sz="2000" dirty="0" smtClean="0"/>
              <a:t>	Coordinanti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846199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greci</a:t>
            </a:r>
          </a:p>
          <a:p>
            <a:pPr algn="ctr"/>
            <a:r>
              <a:rPr lang="it-IT" sz="4000" b="1" dirty="0" smtClean="0"/>
              <a:t>DIONISIO TRACE (170-90 a.C. ?)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064188"/>
            <a:ext cx="8642350" cy="435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/>
              <a:t>La classificazione di composti nominali secondo Dionisio Trace </a:t>
            </a:r>
            <a:endParaRPr lang="it-IT" altLang="it-IT" sz="2000" dirty="0" smtClean="0"/>
          </a:p>
          <a:p>
            <a:pPr algn="just"/>
            <a:r>
              <a:rPr lang="it-IT" altLang="it-IT" sz="2000" dirty="0"/>
              <a:t>si fonda sulla nozione di </a:t>
            </a:r>
            <a:r>
              <a:rPr lang="it-IT" altLang="it-IT" sz="2000" b="1" dirty="0"/>
              <a:t>“completezza”</a:t>
            </a:r>
            <a:r>
              <a:rPr lang="it-IT" altLang="it-IT" sz="2000" dirty="0"/>
              <a:t>.</a:t>
            </a:r>
          </a:p>
          <a:p>
            <a:pPr algn="just">
              <a:spcBef>
                <a:spcPts val="1800"/>
              </a:spcBef>
            </a:pPr>
            <a:r>
              <a:rPr lang="it-IT" altLang="it-IT" sz="2000" dirty="0" smtClean="0"/>
              <a:t>Per </a:t>
            </a:r>
            <a:r>
              <a:rPr lang="it-IT" altLang="it-IT" sz="2000" dirty="0"/>
              <a:t>esprimerla si usano i seguenti due aggettivi:</a:t>
            </a:r>
          </a:p>
          <a:p>
            <a:pPr algn="just">
              <a:spcBef>
                <a:spcPts val="600"/>
              </a:spcBef>
            </a:pPr>
            <a:r>
              <a:rPr lang="it-IT" altLang="it-IT" sz="2000" b="1" dirty="0" err="1"/>
              <a:t>τέλειος</a:t>
            </a:r>
            <a:r>
              <a:rPr lang="it-IT" altLang="it-IT" sz="2000" dirty="0"/>
              <a:t> equivalente a </a:t>
            </a:r>
            <a:r>
              <a:rPr lang="it-IT" altLang="it-IT" sz="2000" b="1" dirty="0"/>
              <a:t>“nome sussistente anche in forma indipendente”</a:t>
            </a:r>
            <a:r>
              <a:rPr lang="it-IT" altLang="it-IT" sz="2000" dirty="0"/>
              <a:t>;</a:t>
            </a:r>
          </a:p>
          <a:p>
            <a:pPr algn="just">
              <a:spcBef>
                <a:spcPts val="600"/>
              </a:spcBef>
            </a:pPr>
            <a:r>
              <a:rPr lang="it-IT" altLang="it-IT" sz="2000" b="1" dirty="0"/>
              <a:t>ἀπ</a:t>
            </a:r>
            <a:r>
              <a:rPr lang="it-IT" altLang="it-IT" sz="2000" b="1" dirty="0" err="1"/>
              <a:t>ολεί</a:t>
            </a:r>
            <a:r>
              <a:rPr lang="it-IT" altLang="it-IT" sz="2000" b="1" dirty="0"/>
              <a:t>πων</a:t>
            </a:r>
            <a:r>
              <a:rPr lang="it-IT" altLang="it-IT" sz="2000" dirty="0"/>
              <a:t> equivalente a </a:t>
            </a:r>
            <a:r>
              <a:rPr lang="it-IT" altLang="it-IT" sz="2000" b="1" dirty="0" smtClean="0"/>
              <a:t>“tema nominale, forma </a:t>
            </a:r>
            <a:r>
              <a:rPr lang="it-IT" altLang="it-IT" sz="2000" b="1" dirty="0"/>
              <a:t>non sussistente </a:t>
            </a:r>
            <a:endParaRPr lang="it-IT" altLang="it-IT" sz="2000" b="1" dirty="0" smtClean="0"/>
          </a:p>
          <a:p>
            <a:pPr algn="just"/>
            <a:r>
              <a:rPr lang="it-IT" altLang="it-IT" sz="2000" b="1" dirty="0" smtClean="0"/>
              <a:t>in </a:t>
            </a:r>
            <a:r>
              <a:rPr lang="it-IT" altLang="it-IT" sz="2000" b="1" dirty="0"/>
              <a:t>modo </a:t>
            </a:r>
            <a:r>
              <a:rPr lang="it-IT" altLang="it-IT" sz="2000" b="1" dirty="0" smtClean="0"/>
              <a:t>indipendente</a:t>
            </a:r>
            <a:r>
              <a:rPr lang="it-IT" altLang="it-IT" sz="2000" b="1" dirty="0"/>
              <a:t>”</a:t>
            </a:r>
            <a:r>
              <a:rPr lang="it-IT" altLang="it-IT" sz="2000" dirty="0" smtClean="0"/>
              <a:t>.</a:t>
            </a:r>
            <a:endParaRPr lang="it-IT" altLang="it-IT" sz="2000" dirty="0"/>
          </a:p>
          <a:p>
            <a:pPr algn="just">
              <a:spcBef>
                <a:spcPts val="1800"/>
              </a:spcBef>
            </a:pPr>
            <a:r>
              <a:rPr lang="it-IT" altLang="it-IT" sz="2000" dirty="0"/>
              <a:t>Gli esempi chiariscono che cosa questo significhi:</a:t>
            </a:r>
          </a:p>
          <a:p>
            <a:pPr algn="just">
              <a:spcBef>
                <a:spcPts val="600"/>
              </a:spcBef>
            </a:pPr>
            <a:r>
              <a:rPr lang="it-IT" altLang="it-IT" dirty="0" err="1"/>
              <a:t>Χειρίσοφος</a:t>
            </a:r>
            <a:r>
              <a:rPr lang="it-IT" altLang="it-IT" dirty="0"/>
              <a:t> &lt; </a:t>
            </a:r>
            <a:r>
              <a:rPr lang="it-IT" altLang="it-IT" dirty="0" err="1"/>
              <a:t>χειρί</a:t>
            </a:r>
            <a:r>
              <a:rPr lang="it-IT" altLang="it-IT" dirty="0"/>
              <a:t> + </a:t>
            </a:r>
            <a:r>
              <a:rPr lang="it-IT" altLang="it-IT" dirty="0" err="1"/>
              <a:t>σοφος</a:t>
            </a:r>
            <a:endParaRPr lang="it-IT" altLang="it-IT" dirty="0"/>
          </a:p>
          <a:p>
            <a:pPr algn="just">
              <a:spcBef>
                <a:spcPts val="600"/>
              </a:spcBef>
            </a:pPr>
            <a:r>
              <a:rPr lang="it-IT" altLang="it-IT" dirty="0" err="1"/>
              <a:t>Σοφοκλῆς</a:t>
            </a:r>
            <a:r>
              <a:rPr lang="it-IT" altLang="it-IT" dirty="0"/>
              <a:t> &lt; *</a:t>
            </a:r>
            <a:r>
              <a:rPr lang="it-IT" altLang="it-IT" dirty="0" err="1"/>
              <a:t>σοφο</a:t>
            </a:r>
            <a:r>
              <a:rPr lang="it-IT" altLang="it-IT" dirty="0"/>
              <a:t> + *</a:t>
            </a:r>
            <a:r>
              <a:rPr lang="it-IT" altLang="it-IT" dirty="0" err="1"/>
              <a:t>κλῆς</a:t>
            </a:r>
            <a:r>
              <a:rPr lang="it-IT" altLang="it-IT" dirty="0"/>
              <a:t> &lt; </a:t>
            </a:r>
            <a:r>
              <a:rPr lang="it-IT" altLang="it-IT" dirty="0" err="1"/>
              <a:t>σοφός</a:t>
            </a:r>
            <a:r>
              <a:rPr lang="it-IT" altLang="it-IT" dirty="0"/>
              <a:t> + </a:t>
            </a:r>
            <a:r>
              <a:rPr lang="it-IT" altLang="it-IT" dirty="0" err="1"/>
              <a:t>κλέος</a:t>
            </a:r>
            <a:endParaRPr lang="it-IT" altLang="it-IT" dirty="0"/>
          </a:p>
          <a:p>
            <a:pPr algn="just">
              <a:spcBef>
                <a:spcPts val="600"/>
              </a:spcBef>
            </a:pPr>
            <a:r>
              <a:rPr lang="it-IT" altLang="it-IT" dirty="0" err="1"/>
              <a:t>Φιλόδημος</a:t>
            </a:r>
            <a:r>
              <a:rPr lang="it-IT" altLang="it-IT" dirty="0"/>
              <a:t> &lt; *</a:t>
            </a:r>
            <a:r>
              <a:rPr lang="it-IT" altLang="it-IT" dirty="0" err="1"/>
              <a:t>φίλο</a:t>
            </a:r>
            <a:r>
              <a:rPr lang="it-IT" altLang="it-IT" dirty="0"/>
              <a:t> + </a:t>
            </a:r>
            <a:r>
              <a:rPr lang="it-IT" altLang="it-IT" dirty="0" err="1"/>
              <a:t>δημος</a:t>
            </a:r>
            <a:r>
              <a:rPr lang="it-IT" altLang="it-IT" dirty="0"/>
              <a:t> &lt; </a:t>
            </a:r>
            <a:r>
              <a:rPr lang="it-IT" altLang="it-IT" dirty="0" err="1"/>
              <a:t>φίλος</a:t>
            </a:r>
            <a:r>
              <a:rPr lang="it-IT" altLang="it-IT" dirty="0"/>
              <a:t> + </a:t>
            </a:r>
            <a:r>
              <a:rPr lang="it-IT" altLang="it-IT" dirty="0" err="1"/>
              <a:t>δῆμος</a:t>
            </a:r>
            <a:r>
              <a:rPr lang="it-IT" altLang="it-IT" dirty="0"/>
              <a:t> </a:t>
            </a:r>
          </a:p>
          <a:p>
            <a:pPr algn="just">
              <a:spcBef>
                <a:spcPts val="600"/>
              </a:spcBef>
            </a:pPr>
            <a:r>
              <a:rPr lang="it-IT" altLang="it-IT" dirty="0" err="1"/>
              <a:t>Περικλῆς</a:t>
            </a:r>
            <a:r>
              <a:rPr lang="it-IT" altLang="it-IT" dirty="0"/>
              <a:t> &lt; π</a:t>
            </a:r>
            <a:r>
              <a:rPr lang="it-IT" altLang="it-IT" dirty="0" err="1"/>
              <a:t>ερι</a:t>
            </a:r>
            <a:r>
              <a:rPr lang="it-IT" altLang="it-IT" dirty="0"/>
              <a:t> + *</a:t>
            </a:r>
            <a:r>
              <a:rPr lang="it-IT" altLang="it-IT" dirty="0" err="1"/>
              <a:t>κλῆς</a:t>
            </a:r>
            <a:r>
              <a:rPr lang="it-IT" altLang="it-IT" dirty="0"/>
              <a:t> &lt; π</a:t>
            </a:r>
            <a:r>
              <a:rPr lang="it-IT" altLang="it-IT" dirty="0" err="1"/>
              <a:t>ερί</a:t>
            </a:r>
            <a:r>
              <a:rPr lang="it-IT" altLang="it-IT" dirty="0"/>
              <a:t> + </a:t>
            </a:r>
            <a:r>
              <a:rPr lang="it-IT" altLang="it-IT" dirty="0" err="1"/>
              <a:t>κλέος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8394020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latino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282690"/>
            <a:ext cx="8640960" cy="54014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Nel caso di </a:t>
            </a:r>
            <a:r>
              <a:rPr lang="it-IT" sz="2000" b="1" dirty="0" smtClean="0"/>
              <a:t>composti nominali a secondo membro verbale </a:t>
            </a:r>
          </a:p>
          <a:p>
            <a:pPr algn="just"/>
            <a:r>
              <a:rPr lang="it-IT" sz="2000" dirty="0" smtClean="0"/>
              <a:t>è sempre attestata la </a:t>
            </a:r>
            <a:r>
              <a:rPr lang="it-IT" sz="2000" b="1" dirty="0" smtClean="0"/>
              <a:t>presenza di un suffisso </a:t>
            </a:r>
          </a:p>
          <a:p>
            <a:pPr algn="just"/>
            <a:r>
              <a:rPr lang="it-IT" sz="2000" dirty="0" smtClean="0"/>
              <a:t>che </a:t>
            </a:r>
            <a:r>
              <a:rPr lang="it-IT" sz="2000" b="1" dirty="0" smtClean="0"/>
              <a:t>modifica la categoria lessicale </a:t>
            </a:r>
            <a:r>
              <a:rPr lang="it-IT" sz="2000" dirty="0" smtClean="0"/>
              <a:t>del secondo membro </a:t>
            </a:r>
            <a:r>
              <a:rPr lang="it-IT" sz="2000" b="1" dirty="0" smtClean="0"/>
              <a:t>da verbale a nominale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attribuendo il valore di </a:t>
            </a:r>
            <a:r>
              <a:rPr lang="it-IT" sz="2000" i="1" dirty="0" err="1" smtClean="0"/>
              <a:t>nomen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agentis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</a:t>
            </a:r>
            <a:r>
              <a:rPr lang="pt-BR" sz="2000" b="1" dirty="0" smtClean="0"/>
              <a:t>a]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 , con Suf = </a:t>
            </a:r>
            <a:r>
              <a:rPr lang="pt-BR" sz="2000" b="1" i="1" dirty="0" smtClean="0"/>
              <a:t>a</a:t>
            </a:r>
            <a:endParaRPr lang="pt-BR" sz="2000" b="1" dirty="0" smtClean="0"/>
          </a:p>
          <a:p>
            <a:pPr algn="just">
              <a:spcAft>
                <a:spcPts val="1200"/>
              </a:spcAft>
            </a:pPr>
            <a:r>
              <a:rPr lang="it-IT" dirty="0" smtClean="0"/>
              <a:t>[agro] + [cole] → </a:t>
            </a:r>
            <a:r>
              <a:rPr lang="it-IT" i="1" dirty="0" smtClean="0"/>
              <a:t>agricola </a:t>
            </a:r>
            <a:r>
              <a:rPr lang="it-IT" dirty="0" smtClean="0"/>
              <a:t>“coltivatore di campi, agricoltore”</a:t>
            </a:r>
            <a:endParaRPr lang="pt-BR" dirty="0" smtClean="0"/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</a:t>
            </a:r>
            <a:r>
              <a:rPr lang="pt-BR" sz="2000" b="1" dirty="0" smtClean="0"/>
              <a:t>o/a]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 , con Suf = </a:t>
            </a:r>
            <a:r>
              <a:rPr lang="pt-BR" sz="2000" b="1" i="1" dirty="0" smtClean="0"/>
              <a:t>o</a:t>
            </a:r>
            <a:r>
              <a:rPr lang="pt-BR" sz="2000" b="1" dirty="0" smtClean="0"/>
              <a:t>/</a:t>
            </a:r>
            <a:r>
              <a:rPr lang="pt-BR" sz="2000" b="1" i="1" dirty="0" smtClean="0"/>
              <a:t>a</a:t>
            </a:r>
            <a:endParaRPr lang="pt-BR" sz="2000" b="1" dirty="0"/>
          </a:p>
          <a:p>
            <a:pPr algn="just"/>
            <a:r>
              <a:rPr lang="it-IT" dirty="0" smtClean="0"/>
              <a:t>[magno</a:t>
            </a:r>
            <a:r>
              <a:rPr lang="it-IT" dirty="0"/>
              <a:t>] + [face] → </a:t>
            </a:r>
            <a:r>
              <a:rPr lang="it-IT" i="1" dirty="0" err="1"/>
              <a:t>magnificus</a:t>
            </a:r>
            <a:r>
              <a:rPr lang="it-IT" i="1" dirty="0"/>
              <a:t> </a:t>
            </a:r>
            <a:r>
              <a:rPr lang="it-IT" dirty="0"/>
              <a:t>“che fa grandi cose, magnifico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[ala</a:t>
            </a:r>
            <a:r>
              <a:rPr lang="it-IT" dirty="0"/>
              <a:t>] + [</a:t>
            </a:r>
            <a:r>
              <a:rPr lang="it-IT" dirty="0" err="1"/>
              <a:t>gere</a:t>
            </a:r>
            <a:r>
              <a:rPr lang="it-IT" dirty="0"/>
              <a:t>] → </a:t>
            </a:r>
            <a:r>
              <a:rPr lang="it-IT" i="1" dirty="0" err="1"/>
              <a:t>aliger</a:t>
            </a:r>
            <a:r>
              <a:rPr lang="it-IT" i="1" dirty="0"/>
              <a:t> </a:t>
            </a:r>
            <a:r>
              <a:rPr lang="it-IT" dirty="0"/>
              <a:t>“che ha le ali, uccello</a:t>
            </a:r>
            <a:r>
              <a:rPr lang="it-IT" dirty="0" smtClean="0"/>
              <a:t>”</a:t>
            </a:r>
            <a:endParaRPr lang="pt-BR" dirty="0" smtClean="0"/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t]</a:t>
            </a:r>
            <a:r>
              <a:rPr lang="pt-BR" sz="2000" b="1" baseline="-25000" dirty="0"/>
              <a:t>N</a:t>
            </a:r>
            <a:r>
              <a:rPr lang="pt-BR" sz="2000" b="1" dirty="0"/>
              <a:t>]</a:t>
            </a:r>
            <a:r>
              <a:rPr lang="pt-BR" sz="2000" b="1" baseline="-25000" dirty="0"/>
              <a:t>N</a:t>
            </a:r>
            <a:r>
              <a:rPr lang="pt-BR" sz="2000" b="1" dirty="0"/>
              <a:t> , con Suf = </a:t>
            </a:r>
            <a:r>
              <a:rPr lang="pt-BR" sz="2000" b="1" i="1" dirty="0" smtClean="0"/>
              <a:t>t</a:t>
            </a:r>
            <a:endParaRPr lang="pt-BR" sz="2000" b="1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[sacro</a:t>
            </a:r>
            <a:r>
              <a:rPr lang="it-IT" dirty="0"/>
              <a:t>] + [do] → </a:t>
            </a:r>
            <a:r>
              <a:rPr lang="it-IT" i="1" dirty="0" err="1"/>
              <a:t>sacerdos</a:t>
            </a:r>
            <a:r>
              <a:rPr lang="it-IT" i="1" dirty="0"/>
              <a:t> </a:t>
            </a:r>
            <a:r>
              <a:rPr lang="it-IT" dirty="0"/>
              <a:t>“che rende sacro, sacerdote</a:t>
            </a:r>
            <a:r>
              <a:rPr lang="it-IT" dirty="0" smtClean="0"/>
              <a:t>”</a:t>
            </a:r>
          </a:p>
          <a:p>
            <a:pPr algn="just">
              <a:spcAft>
                <a:spcPts val="600"/>
              </a:spcAft>
            </a:pPr>
            <a:r>
              <a:rPr lang="pt-BR" sz="2000" dirty="0" smtClean="0"/>
              <a:t>In alcuni casi il suffisso può essere “invisibile”:</a:t>
            </a:r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Ø]</a:t>
            </a:r>
            <a:r>
              <a:rPr lang="pt-BR" sz="2000" b="1" baseline="-25000" dirty="0"/>
              <a:t>N</a:t>
            </a:r>
            <a:r>
              <a:rPr lang="pt-BR" sz="2000" b="1" dirty="0"/>
              <a:t>]</a:t>
            </a:r>
            <a:r>
              <a:rPr lang="pt-BR" sz="2000" b="1" baseline="-25000" dirty="0"/>
              <a:t>N</a:t>
            </a:r>
            <a:r>
              <a:rPr lang="pt-BR" sz="2000" b="1" dirty="0"/>
              <a:t> , con Suf = Ø</a:t>
            </a:r>
          </a:p>
          <a:p>
            <a:pPr algn="just"/>
            <a:r>
              <a:rPr lang="it-IT" dirty="0" smtClean="0"/>
              <a:t>[arti</a:t>
            </a:r>
            <a:r>
              <a:rPr lang="it-IT" dirty="0"/>
              <a:t>] + [face] → </a:t>
            </a:r>
            <a:r>
              <a:rPr lang="it-IT" i="1" dirty="0" err="1"/>
              <a:t>artifex</a:t>
            </a:r>
            <a:r>
              <a:rPr lang="it-IT" i="1" dirty="0"/>
              <a:t> </a:t>
            </a:r>
            <a:r>
              <a:rPr lang="it-IT" dirty="0"/>
              <a:t>“che esercita un’arte, artista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6790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latino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407840"/>
            <a:ext cx="8640960" cy="52014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Esistono anche </a:t>
            </a:r>
            <a:r>
              <a:rPr lang="it-IT" sz="2000" b="1" dirty="0" smtClean="0"/>
              <a:t>composti a secondo membro verbale </a:t>
            </a:r>
          </a:p>
          <a:p>
            <a:pPr algn="just"/>
            <a:r>
              <a:rPr lang="it-IT" sz="2000" dirty="0" smtClean="0"/>
              <a:t>nei quali il </a:t>
            </a:r>
            <a:r>
              <a:rPr lang="it-IT" sz="2000" b="1" dirty="0" smtClean="0"/>
              <a:t>suffisso</a:t>
            </a:r>
            <a:r>
              <a:rPr lang="it-IT" sz="2000" dirty="0" smtClean="0"/>
              <a:t> attribuisce al secondo membro il </a:t>
            </a:r>
            <a:r>
              <a:rPr lang="it-IT" sz="2000" b="1" dirty="0" smtClean="0"/>
              <a:t>valore di astratto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e all’intero composto quello di </a:t>
            </a:r>
            <a:r>
              <a:rPr lang="it-IT" sz="2000" i="1" dirty="0" err="1" smtClean="0"/>
              <a:t>nomen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actionis</a:t>
            </a:r>
            <a:r>
              <a:rPr lang="it-IT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[[b]</a:t>
            </a:r>
            <a:r>
              <a:rPr lang="it-IT" sz="2000" b="1" baseline="-25000" dirty="0"/>
              <a:t>V</a:t>
            </a:r>
            <a:r>
              <a:rPr lang="it-IT" sz="2000" b="1" dirty="0"/>
              <a:t> + io]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 smtClean="0"/>
              <a:t>io</a:t>
            </a:r>
            <a:endParaRPr lang="it-IT" sz="2000" b="1" dirty="0"/>
          </a:p>
          <a:p>
            <a:pPr>
              <a:spcAft>
                <a:spcPts val="1200"/>
              </a:spcAft>
            </a:pPr>
            <a:r>
              <a:rPr lang="it-IT" dirty="0"/>
              <a:t>[armo] + [lustra] → </a:t>
            </a:r>
            <a:r>
              <a:rPr lang="it-IT" i="1" dirty="0" err="1"/>
              <a:t>armilustrium</a:t>
            </a:r>
            <a:r>
              <a:rPr lang="it-IT" i="1" dirty="0"/>
              <a:t> </a:t>
            </a:r>
            <a:r>
              <a:rPr lang="it-IT" dirty="0"/>
              <a:t>“purificazione delle armi”</a:t>
            </a:r>
          </a:p>
          <a:p>
            <a:pPr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[[b]</a:t>
            </a:r>
            <a:r>
              <a:rPr lang="it-IT" sz="2000" b="1" baseline="-25000" dirty="0"/>
              <a:t>V</a:t>
            </a:r>
            <a:r>
              <a:rPr lang="it-IT" sz="2000" b="1" dirty="0"/>
              <a:t> + </a:t>
            </a:r>
            <a:r>
              <a:rPr lang="it-IT" sz="2000" b="1" dirty="0" err="1"/>
              <a:t>ia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 err="1" smtClean="0"/>
              <a:t>ia</a:t>
            </a:r>
            <a:endParaRPr lang="it-IT" sz="2000" b="1" dirty="0"/>
          </a:p>
          <a:p>
            <a:r>
              <a:rPr lang="it-IT" dirty="0"/>
              <a:t>[vino] + [</a:t>
            </a:r>
            <a:r>
              <a:rPr lang="it-IT" dirty="0" err="1"/>
              <a:t>deme</a:t>
            </a:r>
            <a:r>
              <a:rPr lang="it-IT" dirty="0"/>
              <a:t>] → </a:t>
            </a:r>
            <a:r>
              <a:rPr lang="it-IT" i="1" dirty="0" err="1"/>
              <a:t>vindemia</a:t>
            </a:r>
            <a:r>
              <a:rPr lang="it-IT" i="1" dirty="0"/>
              <a:t> </a:t>
            </a:r>
            <a:r>
              <a:rPr lang="it-IT" dirty="0"/>
              <a:t>“raccolta dell’uva, vendemmia”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Anche i </a:t>
            </a:r>
            <a:r>
              <a:rPr lang="it-IT" sz="2000" b="1" dirty="0" smtClean="0"/>
              <a:t>composti nominali a secondo membro nominale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hanno un </a:t>
            </a:r>
            <a:r>
              <a:rPr lang="it-IT" sz="2000" b="1" dirty="0" smtClean="0"/>
              <a:t>suffisso</a:t>
            </a:r>
            <a:r>
              <a:rPr lang="it-IT" sz="2000" dirty="0" smtClean="0"/>
              <a:t> che impone il </a:t>
            </a:r>
            <a:r>
              <a:rPr lang="it-IT" sz="2000" b="1" dirty="0" smtClean="0"/>
              <a:t>genere neutro </a:t>
            </a:r>
            <a:r>
              <a:rPr lang="it-IT" sz="2000" dirty="0" smtClean="0"/>
              <a:t>e la </a:t>
            </a:r>
            <a:r>
              <a:rPr lang="it-IT" sz="2000" b="1" dirty="0" smtClean="0"/>
              <a:t>semantica di astratto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smtClean="0"/>
              <a:t>io]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/>
              <a:t>io</a:t>
            </a:r>
            <a:endParaRPr lang="it-IT" sz="2000" b="1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[aequo</a:t>
            </a:r>
            <a:r>
              <a:rPr lang="it-IT" dirty="0"/>
              <a:t>] + [</a:t>
            </a:r>
            <a:r>
              <a:rPr lang="it-IT" dirty="0" err="1"/>
              <a:t>nocti</a:t>
            </a:r>
            <a:r>
              <a:rPr lang="it-IT" dirty="0"/>
              <a:t>] → </a:t>
            </a:r>
            <a:r>
              <a:rPr lang="it-IT" i="1" dirty="0" err="1"/>
              <a:t>aequinoctium</a:t>
            </a:r>
            <a:r>
              <a:rPr lang="it-IT" i="1" dirty="0"/>
              <a:t> </a:t>
            </a:r>
            <a:r>
              <a:rPr lang="it-IT" dirty="0"/>
              <a:t>“giorno </a:t>
            </a:r>
            <a:r>
              <a:rPr lang="it-IT" dirty="0" smtClean="0"/>
              <a:t>dalla </a:t>
            </a:r>
            <a:r>
              <a:rPr lang="it-IT" dirty="0"/>
              <a:t>notte uguale (al dì), equinozio</a:t>
            </a:r>
            <a:r>
              <a:rPr lang="it-IT" dirty="0" smtClean="0"/>
              <a:t>”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 err="1"/>
              <a:t>Num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smtClean="0"/>
              <a:t>io]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/>
              <a:t>io</a:t>
            </a:r>
            <a:endParaRPr lang="it-IT" sz="2000" b="1" dirty="0"/>
          </a:p>
          <a:p>
            <a:pPr algn="just"/>
            <a:r>
              <a:rPr lang="it-IT" dirty="0" smtClean="0"/>
              <a:t>[</a:t>
            </a:r>
            <a:r>
              <a:rPr lang="it-IT" dirty="0"/>
              <a:t>tri] + [anno] → </a:t>
            </a:r>
            <a:r>
              <a:rPr lang="it-IT" i="1" dirty="0" err="1"/>
              <a:t>triennium</a:t>
            </a:r>
            <a:r>
              <a:rPr lang="it-IT" i="1" dirty="0"/>
              <a:t> </a:t>
            </a:r>
            <a:r>
              <a:rPr lang="it-IT" dirty="0"/>
              <a:t>“periodo di tre anni, triennio</a:t>
            </a:r>
            <a:r>
              <a:rPr lang="it-IT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8829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latino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556792"/>
            <a:ext cx="8640960" cy="49090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Nel caso dei </a:t>
            </a:r>
            <a:r>
              <a:rPr lang="it-IT" sz="2000" b="1" i="1" dirty="0" err="1"/>
              <a:t>bahuvrīhi</a:t>
            </a:r>
            <a:r>
              <a:rPr lang="it-IT" sz="2000" i="1" dirty="0"/>
              <a:t> </a:t>
            </a:r>
            <a:r>
              <a:rPr lang="it-IT" sz="2000" dirty="0" smtClean="0"/>
              <a:t>il suffisso provoca la mutazione </a:t>
            </a:r>
          </a:p>
          <a:p>
            <a:pPr algn="just">
              <a:spcAft>
                <a:spcPts val="1200"/>
              </a:spcAft>
            </a:pPr>
            <a:r>
              <a:rPr lang="it-IT" sz="2000" dirty="0"/>
              <a:t>della categoria semantica del secondo membro.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smtClean="0"/>
              <a:t>i]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 </a:t>
            </a:r>
            <a:r>
              <a:rPr lang="it-IT" sz="2000" b="1" dirty="0"/>
              <a:t>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 smtClean="0"/>
              <a:t>i</a:t>
            </a:r>
            <a:endParaRPr lang="it-IT" sz="2000" b="1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[bi</a:t>
            </a:r>
            <a:r>
              <a:rPr lang="it-IT" dirty="0"/>
              <a:t>] + [lingua] → </a:t>
            </a:r>
            <a:r>
              <a:rPr lang="it-IT" i="1" dirty="0" err="1"/>
              <a:t>bilinguis</a:t>
            </a:r>
            <a:r>
              <a:rPr lang="it-IT" i="1" dirty="0"/>
              <a:t> </a:t>
            </a:r>
            <a:r>
              <a:rPr lang="it-IT" dirty="0"/>
              <a:t>“che ha due lingue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A</a:t>
            </a:r>
            <a:r>
              <a:rPr lang="pt-BR" sz="2000" b="1" dirty="0"/>
              <a:t> + [[b]</a:t>
            </a:r>
            <a:r>
              <a:rPr lang="pt-BR" sz="2000" b="1" baseline="-25000" dirty="0"/>
              <a:t>N</a:t>
            </a:r>
            <a:r>
              <a:rPr lang="pt-BR" sz="2000" b="1" dirty="0"/>
              <a:t> + a/o]</a:t>
            </a:r>
            <a:r>
              <a:rPr lang="pt-BR" sz="2000" b="1" baseline="-25000" dirty="0"/>
              <a:t>A</a:t>
            </a:r>
            <a:r>
              <a:rPr lang="pt-BR" sz="2000" b="1" dirty="0"/>
              <a:t>]</a:t>
            </a:r>
            <a:r>
              <a:rPr lang="pt-BR" sz="2000" b="1" baseline="-25000" dirty="0"/>
              <a:t>A</a:t>
            </a:r>
            <a:r>
              <a:rPr lang="pt-BR" sz="2000" b="1" dirty="0"/>
              <a:t> , con Suf = </a:t>
            </a:r>
            <a:r>
              <a:rPr lang="pt-BR" sz="2000" b="1" i="1" dirty="0"/>
              <a:t>a</a:t>
            </a:r>
            <a:r>
              <a:rPr lang="pt-BR" sz="2000" b="1" dirty="0"/>
              <a:t>/</a:t>
            </a:r>
            <a:r>
              <a:rPr lang="pt-BR" sz="2000" b="1" i="1" dirty="0"/>
              <a:t>o</a:t>
            </a:r>
            <a:r>
              <a:rPr lang="pt-BR" sz="2000" b="1" dirty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[tri</a:t>
            </a:r>
            <a:r>
              <a:rPr lang="it-IT" dirty="0"/>
              <a:t>] + [</a:t>
            </a:r>
            <a:r>
              <a:rPr lang="it-IT" dirty="0" err="1"/>
              <a:t>pector</a:t>
            </a:r>
            <a:r>
              <a:rPr lang="it-IT" dirty="0"/>
              <a:t>] → </a:t>
            </a:r>
            <a:r>
              <a:rPr lang="it-IT" i="1" dirty="0" err="1"/>
              <a:t>tripectorus</a:t>
            </a:r>
            <a:r>
              <a:rPr lang="it-IT" i="1" dirty="0"/>
              <a:t> </a:t>
            </a:r>
            <a:r>
              <a:rPr lang="it-IT" dirty="0"/>
              <a:t>“che ha tre petti</a:t>
            </a:r>
            <a:r>
              <a:rPr lang="it-IT" dirty="0" smtClean="0"/>
              <a:t>”</a:t>
            </a:r>
          </a:p>
          <a:p>
            <a:pPr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io]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i="1" dirty="0"/>
              <a:t>io </a:t>
            </a:r>
            <a:endParaRPr lang="it-IT" sz="2000" b="1" dirty="0"/>
          </a:p>
          <a:p>
            <a:pPr>
              <a:spcAft>
                <a:spcPts val="1200"/>
              </a:spcAft>
            </a:pPr>
            <a:r>
              <a:rPr lang="it-IT" dirty="0" smtClean="0"/>
              <a:t>[caldo</a:t>
            </a:r>
            <a:r>
              <a:rPr lang="it-IT" dirty="0"/>
              <a:t>] + [cerebro] → </a:t>
            </a:r>
            <a:r>
              <a:rPr lang="it-IT" i="1" dirty="0" err="1"/>
              <a:t>caldicerebrius</a:t>
            </a:r>
            <a:r>
              <a:rPr lang="it-IT" i="1" dirty="0"/>
              <a:t> </a:t>
            </a:r>
            <a:r>
              <a:rPr lang="it-IT" dirty="0"/>
              <a:t>“che ha la testa calda” </a:t>
            </a:r>
            <a:endParaRPr lang="it-IT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In alcuni casi il suffisso è “invisibile”.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Ø]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Ø </a:t>
            </a:r>
          </a:p>
          <a:p>
            <a:pPr algn="just"/>
            <a:r>
              <a:rPr lang="it-IT" dirty="0" smtClean="0"/>
              <a:t>[falso</a:t>
            </a:r>
            <a:r>
              <a:rPr lang="it-IT" dirty="0"/>
              <a:t>] + [</a:t>
            </a:r>
            <a:r>
              <a:rPr lang="it-IT" dirty="0" err="1"/>
              <a:t>parent</a:t>
            </a:r>
            <a:r>
              <a:rPr lang="it-IT" dirty="0"/>
              <a:t>] → </a:t>
            </a:r>
            <a:r>
              <a:rPr lang="it-IT" i="1" dirty="0" err="1"/>
              <a:t>falsiparens</a:t>
            </a:r>
            <a:r>
              <a:rPr lang="it-IT" i="1" dirty="0"/>
              <a:t> </a:t>
            </a:r>
            <a:r>
              <a:rPr lang="it-IT" dirty="0"/>
              <a:t>“che ha un padre putativo</a:t>
            </a:r>
            <a:r>
              <a:rPr lang="it-IT" dirty="0" smtClean="0"/>
              <a:t>”</a:t>
            </a:r>
          </a:p>
          <a:p>
            <a:pPr algn="just"/>
            <a:r>
              <a:rPr lang="it-IT" dirty="0"/>
              <a:t>[auro] + [coma] → </a:t>
            </a:r>
            <a:r>
              <a:rPr lang="it-IT" i="1" dirty="0" err="1"/>
              <a:t>auricomus</a:t>
            </a:r>
            <a:r>
              <a:rPr lang="it-IT" dirty="0"/>
              <a:t> “che ha i capelli </a:t>
            </a:r>
            <a:r>
              <a:rPr lang="it-IT" dirty="0" smtClean="0"/>
              <a:t>d’oro”</a:t>
            </a:r>
          </a:p>
          <a:p>
            <a:pPr algn="just"/>
            <a:r>
              <a:rPr lang="it-IT" dirty="0" smtClean="0"/>
              <a:t>NB: il primo membro </a:t>
            </a:r>
            <a:r>
              <a:rPr lang="it-IT" i="1" dirty="0" smtClean="0"/>
              <a:t>auro-</a:t>
            </a:r>
            <a:r>
              <a:rPr lang="it-IT" dirty="0" smtClean="0"/>
              <a:t> è un nome.</a:t>
            </a:r>
          </a:p>
        </p:txBody>
      </p:sp>
    </p:spTree>
    <p:extLst>
      <p:ext uri="{BB962C8B-B14F-4D97-AF65-F5344CB8AC3E}">
        <p14:creationId xmlns:p14="http://schemas.microsoft.com/office/powerpoint/2010/main" val="31617534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latino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340768"/>
            <a:ext cx="8640960" cy="538609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Molto meno diffusi sono invece i composti nominali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caratterizzati da un </a:t>
            </a:r>
            <a:r>
              <a:rPr lang="it-IT" sz="2000" b="1" dirty="0" smtClean="0"/>
              <a:t>secondo membro non suffissato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/>
              <a:t>A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[semi</a:t>
            </a:r>
            <a:r>
              <a:rPr lang="it-IT" dirty="0"/>
              <a:t>] + [hora] → </a:t>
            </a:r>
            <a:r>
              <a:rPr lang="it-IT" i="1" dirty="0" err="1"/>
              <a:t>semihora</a:t>
            </a:r>
            <a:r>
              <a:rPr lang="it-IT" i="1" dirty="0"/>
              <a:t> </a:t>
            </a:r>
            <a:r>
              <a:rPr lang="it-IT" dirty="0"/>
              <a:t>“mezz’ora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[b]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[medio</a:t>
            </a:r>
            <a:r>
              <a:rPr lang="it-IT" dirty="0"/>
              <a:t>] + [terraneo] → </a:t>
            </a:r>
            <a:r>
              <a:rPr lang="it-IT" i="1" dirty="0" err="1"/>
              <a:t>mediterraneus</a:t>
            </a:r>
            <a:r>
              <a:rPr lang="it-IT" i="1" dirty="0"/>
              <a:t> </a:t>
            </a:r>
            <a:r>
              <a:rPr lang="it-IT" dirty="0"/>
              <a:t>“in mezzo alle terre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[capra</a:t>
            </a:r>
            <a:r>
              <a:rPr lang="it-IT" dirty="0"/>
              <a:t>] + [fico] → </a:t>
            </a:r>
            <a:r>
              <a:rPr lang="it-IT" i="1" dirty="0" err="1"/>
              <a:t>caprificus</a:t>
            </a:r>
            <a:r>
              <a:rPr lang="it-IT" i="1" dirty="0"/>
              <a:t> </a:t>
            </a:r>
            <a:r>
              <a:rPr lang="it-IT" dirty="0"/>
              <a:t>“fico selvatico</a:t>
            </a:r>
            <a:r>
              <a:rPr lang="it-IT" dirty="0" smtClean="0"/>
              <a:t>”</a:t>
            </a:r>
          </a:p>
          <a:p>
            <a:pPr algn="just"/>
            <a:r>
              <a:rPr lang="it-IT" sz="2000" dirty="0" smtClean="0"/>
              <a:t>Sono composti paragonabili ai </a:t>
            </a:r>
            <a:r>
              <a:rPr lang="it-IT" sz="2000" b="1" i="1" dirty="0" err="1" smtClean="0"/>
              <a:t>tatpuruṣa</a:t>
            </a:r>
            <a:r>
              <a:rPr lang="it-IT" sz="2000" dirty="0" smtClean="0"/>
              <a:t> dell’antico indiano.</a:t>
            </a:r>
          </a:p>
          <a:p>
            <a:pPr algn="just"/>
            <a:endParaRPr lang="it-IT" sz="2000" dirty="0"/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Ancora più rari sono i composti nominali del tipo </a:t>
            </a:r>
            <a:r>
              <a:rPr lang="it-IT" sz="2000" b="1" i="1" dirty="0" err="1" smtClean="0"/>
              <a:t>dvandva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</a:t>
            </a:r>
            <a:r>
              <a:rPr lang="it-IT" sz="2000" b="1" dirty="0" smtClean="0"/>
              <a:t>a]</a:t>
            </a:r>
            <a:r>
              <a:rPr lang="it-IT" sz="2000" b="1" baseline="-25000" dirty="0"/>
              <a:t>A</a:t>
            </a:r>
            <a:r>
              <a:rPr lang="it-IT" sz="2000" b="1" dirty="0" smtClean="0"/>
              <a:t> </a:t>
            </a:r>
            <a:r>
              <a:rPr lang="it-IT" sz="2000" b="1" dirty="0"/>
              <a:t>+ [</a:t>
            </a:r>
            <a:r>
              <a:rPr lang="it-IT" sz="2000" b="1" dirty="0" smtClean="0"/>
              <a:t>b]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/>
              <a:t>A</a:t>
            </a:r>
            <a:endParaRPr lang="it-IT" sz="2000" dirty="0"/>
          </a:p>
          <a:p>
            <a:pPr algn="just"/>
            <a:r>
              <a:rPr lang="it-IT" dirty="0" smtClean="0"/>
              <a:t>[uno</a:t>
            </a:r>
            <a:r>
              <a:rPr lang="it-IT" dirty="0"/>
              <a:t>] + [</a:t>
            </a:r>
            <a:r>
              <a:rPr lang="it-IT" dirty="0" err="1"/>
              <a:t>decem</a:t>
            </a:r>
            <a:r>
              <a:rPr lang="it-IT" dirty="0"/>
              <a:t>] → </a:t>
            </a:r>
            <a:r>
              <a:rPr lang="it-IT" i="1" dirty="0" err="1"/>
              <a:t>undecim</a:t>
            </a:r>
            <a:endParaRPr lang="it-IT" dirty="0"/>
          </a:p>
          <a:p>
            <a:pPr algn="just"/>
            <a:r>
              <a:rPr lang="it-IT" dirty="0" smtClean="0"/>
              <a:t>[</a:t>
            </a:r>
            <a:r>
              <a:rPr lang="it-IT" dirty="0" err="1" smtClean="0"/>
              <a:t>dulci</a:t>
            </a:r>
            <a:r>
              <a:rPr lang="it-IT" dirty="0" smtClean="0"/>
              <a:t>] + [amaro] → </a:t>
            </a:r>
            <a:r>
              <a:rPr lang="it-IT" i="1" dirty="0" err="1" smtClean="0"/>
              <a:t>dulcamarus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4071932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greco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700808"/>
            <a:ext cx="8640960" cy="44319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Come per il latino, si riconoscono le </a:t>
            </a:r>
            <a:r>
              <a:rPr lang="it-IT" sz="2000" b="1" dirty="0" smtClean="0"/>
              <a:t>stesse tipologie composizionali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Ci sono composti nei quali </a:t>
            </a:r>
            <a:r>
              <a:rPr lang="it-IT" sz="2000" b="1" dirty="0" smtClean="0"/>
              <a:t>il secondo membro non presenta suffissi</a:t>
            </a:r>
            <a:r>
              <a:rPr lang="it-IT" sz="2000" dirty="0"/>
              <a:t> </a:t>
            </a:r>
            <a:endParaRPr lang="it-IT" sz="2000" dirty="0" smtClean="0"/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→ </a:t>
            </a:r>
            <a:r>
              <a:rPr lang="it-IT" sz="2000" dirty="0"/>
              <a:t>non cambia la </a:t>
            </a:r>
            <a:r>
              <a:rPr lang="it-IT" sz="2000" dirty="0" smtClean="0"/>
              <a:t>sua categoria morfologica.</a:t>
            </a:r>
          </a:p>
          <a:p>
            <a:pPr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</a:t>
            </a:r>
            <a:r>
              <a:rPr lang="it-IT" sz="2000" b="1" dirty="0" smtClean="0"/>
              <a:t>b]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endParaRPr lang="it-IT" sz="2000" b="1" dirty="0"/>
          </a:p>
          <a:p>
            <a:pPr algn="just">
              <a:spcAft>
                <a:spcPts val="600"/>
              </a:spcAft>
            </a:pPr>
            <a:r>
              <a:rPr lang="it-IT" dirty="0" smtClean="0"/>
              <a:t>[παν] + [αγα</a:t>
            </a:r>
            <a:r>
              <a:rPr lang="it-IT" dirty="0" err="1" smtClean="0"/>
              <a:t>θο</a:t>
            </a:r>
            <a:r>
              <a:rPr lang="it-IT" dirty="0" smtClean="0"/>
              <a:t>] → πα</a:t>
            </a:r>
            <a:r>
              <a:rPr lang="it-IT" dirty="0" err="1" smtClean="0"/>
              <a:t>νάγ</a:t>
            </a:r>
            <a:r>
              <a:rPr lang="it-IT" dirty="0"/>
              <a:t>αθος </a:t>
            </a:r>
            <a:r>
              <a:rPr lang="it-IT" dirty="0" smtClean="0"/>
              <a:t>“interamente buono”</a:t>
            </a:r>
          </a:p>
          <a:p>
            <a:pPr algn="just"/>
            <a:r>
              <a:rPr lang="it-IT" dirty="0" smtClean="0"/>
              <a:t>NB: rispetto </a:t>
            </a:r>
            <a:r>
              <a:rPr lang="it-IT" dirty="0"/>
              <a:t>al primitivo </a:t>
            </a:r>
            <a:r>
              <a:rPr lang="it-IT" dirty="0" err="1"/>
              <a:t>ἀγ</a:t>
            </a:r>
            <a:r>
              <a:rPr lang="it-IT" dirty="0"/>
              <a:t>αθός, l’accento si ritrae in composizione.</a:t>
            </a:r>
          </a:p>
          <a:p>
            <a:pPr algn="just"/>
            <a:endParaRPr lang="it-IT" sz="2000" dirty="0" smtClean="0"/>
          </a:p>
          <a:p>
            <a:pPr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</a:t>
            </a:r>
            <a:r>
              <a:rPr lang="it-IT" sz="2000" b="1" dirty="0" smtClean="0"/>
              <a:t>b]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endParaRPr lang="it-IT" sz="2000" b="1" dirty="0"/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/>
              <a:t>π</a:t>
            </a:r>
            <a:r>
              <a:rPr lang="it-IT" dirty="0" err="1"/>
              <a:t>ολι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[α</a:t>
            </a:r>
            <a:r>
              <a:rPr lang="it-IT" dirty="0" err="1" smtClean="0"/>
              <a:t>ρχος</a:t>
            </a:r>
            <a:r>
              <a:rPr lang="it-IT" dirty="0" smtClean="0"/>
              <a:t>] → π</a:t>
            </a:r>
            <a:r>
              <a:rPr lang="it-IT" dirty="0" err="1" smtClean="0"/>
              <a:t>ολί</a:t>
            </a:r>
            <a:r>
              <a:rPr lang="it-IT" dirty="0"/>
              <a:t>αρχος </a:t>
            </a:r>
            <a:r>
              <a:rPr lang="it-IT" dirty="0" smtClean="0"/>
              <a:t>“governatore di </a:t>
            </a:r>
            <a:r>
              <a:rPr lang="it-IT" dirty="0"/>
              <a:t>una </a:t>
            </a:r>
            <a:r>
              <a:rPr lang="it-IT" dirty="0" smtClean="0"/>
              <a:t>città”</a:t>
            </a:r>
          </a:p>
          <a:p>
            <a:pPr algn="just"/>
            <a:r>
              <a:rPr lang="it-IT" dirty="0" smtClean="0"/>
              <a:t>NB: anche </a:t>
            </a:r>
            <a:r>
              <a:rPr lang="it-IT" dirty="0"/>
              <a:t>con </a:t>
            </a:r>
            <a:r>
              <a:rPr lang="it-IT" dirty="0" err="1"/>
              <a:t>ἀρχός</a:t>
            </a:r>
            <a:r>
              <a:rPr lang="it-IT" dirty="0"/>
              <a:t> in composizione l’accento si ritrae il più possibile.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Si tratta di composti paragonabili ai </a:t>
            </a:r>
            <a:r>
              <a:rPr lang="it-IT" sz="2000" b="1" i="1" dirty="0" err="1" smtClean="0"/>
              <a:t>tatpuruṣa</a:t>
            </a:r>
            <a:r>
              <a:rPr lang="it-IT" sz="2000" b="1" dirty="0" smtClean="0"/>
              <a:t> </a:t>
            </a:r>
            <a:r>
              <a:rPr lang="it-IT" sz="2000" dirty="0" smtClean="0"/>
              <a:t>della tradizione indiana.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59835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greco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443554"/>
            <a:ext cx="8640960" cy="51398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000" dirty="0" smtClean="0"/>
              <a:t>Nel caso dei </a:t>
            </a:r>
            <a:r>
              <a:rPr lang="it-IT" sz="2000" b="1" i="1" dirty="0" smtClean="0"/>
              <a:t>nomina </a:t>
            </a:r>
            <a:r>
              <a:rPr lang="it-IT" sz="2000" b="1" i="1" dirty="0" err="1" smtClean="0"/>
              <a:t>agentis</a:t>
            </a:r>
            <a:r>
              <a:rPr lang="it-IT" sz="2000" b="1" i="1" dirty="0" smtClean="0"/>
              <a:t> </a:t>
            </a:r>
            <a:r>
              <a:rPr lang="it-IT" sz="2000" dirty="0" smtClean="0"/>
              <a:t>si possono individuare </a:t>
            </a:r>
            <a:r>
              <a:rPr lang="it-IT" sz="2000" b="1" dirty="0" smtClean="0"/>
              <a:t>vari tipi di suffissi</a:t>
            </a:r>
            <a:r>
              <a:rPr lang="it-IT" sz="2000" dirty="0" smtClean="0"/>
              <a:t>.</a:t>
            </a:r>
            <a:endParaRPr lang="it-IT" dirty="0" smtClean="0"/>
          </a:p>
          <a:p>
            <a:pPr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η</a:t>
            </a:r>
            <a:r>
              <a:rPr lang="pt-BR" sz="2000" b="1" dirty="0" smtClean="0"/>
              <a:t>]</a:t>
            </a:r>
            <a:r>
              <a:rPr lang="pt-BR" sz="2000" b="1" baseline="-25000" dirty="0"/>
              <a:t>N</a:t>
            </a:r>
            <a:r>
              <a:rPr lang="pt-BR" sz="2000" b="1" dirty="0" smtClean="0"/>
              <a:t>]</a:t>
            </a:r>
            <a:r>
              <a:rPr lang="pt-BR" sz="2000" b="1" baseline="-25000" dirty="0"/>
              <a:t>N</a:t>
            </a:r>
            <a:r>
              <a:rPr lang="pt-BR" sz="2000" b="1" dirty="0" smtClean="0"/>
              <a:t> </a:t>
            </a:r>
            <a:r>
              <a:rPr lang="pt-BR" sz="2000" b="1" dirty="0"/>
              <a:t>, con Suf = η</a:t>
            </a:r>
            <a:endParaRPr lang="it-IT" sz="2000" b="1" dirty="0"/>
          </a:p>
          <a:p>
            <a:r>
              <a:rPr lang="it-IT" dirty="0" smtClean="0"/>
              <a:t>[</a:t>
            </a:r>
            <a:r>
              <a:rPr lang="it-IT" dirty="0" err="1"/>
              <a:t>δι</a:t>
            </a:r>
            <a:r>
              <a:rPr lang="it-IT" dirty="0"/>
              <a:t>(ϝ</a:t>
            </a:r>
            <a:r>
              <a:rPr lang="it-IT" dirty="0" smtClean="0"/>
              <a:t>)] </a:t>
            </a:r>
            <a:r>
              <a:rPr lang="it-IT" dirty="0"/>
              <a:t>+ </a:t>
            </a:r>
            <a:r>
              <a:rPr lang="it-IT" dirty="0" smtClean="0"/>
              <a:t>[</a:t>
            </a:r>
            <a:r>
              <a:rPr lang="it-IT" dirty="0" err="1" smtClean="0"/>
              <a:t>τρεφ</a:t>
            </a:r>
            <a:r>
              <a:rPr lang="it-IT" dirty="0" smtClean="0"/>
              <a:t>] → </a:t>
            </a:r>
            <a:r>
              <a:rPr lang="it-IT" dirty="0" err="1" smtClean="0"/>
              <a:t>διοτρεφής</a:t>
            </a:r>
            <a:r>
              <a:rPr lang="it-IT" dirty="0"/>
              <a:t> </a:t>
            </a:r>
            <a:r>
              <a:rPr lang="it-IT" dirty="0" smtClean="0"/>
              <a:t>“allevato da Zeus”</a:t>
            </a:r>
            <a:endParaRPr lang="it-IT" dirty="0"/>
          </a:p>
          <a:p>
            <a:pPr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/>
              <a:t>φρεν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</a:t>
            </a:r>
            <a:r>
              <a:rPr lang="it-IT" dirty="0" err="1" smtClean="0"/>
              <a:t>τερ</a:t>
            </a:r>
            <a:r>
              <a:rPr lang="it-IT" dirty="0" smtClean="0"/>
              <a:t>π] → </a:t>
            </a:r>
            <a:r>
              <a:rPr lang="it-IT" dirty="0"/>
              <a:t>φρενοτερπής </a:t>
            </a:r>
            <a:r>
              <a:rPr lang="it-IT" dirty="0" smtClean="0"/>
              <a:t>“che rallegra la mente”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NB: se </a:t>
            </a:r>
            <a:r>
              <a:rPr lang="it-IT" dirty="0"/>
              <a:t>escono in -</a:t>
            </a:r>
            <a:r>
              <a:rPr lang="it-IT" dirty="0" err="1"/>
              <a:t>ης</a:t>
            </a:r>
            <a:r>
              <a:rPr lang="it-IT" dirty="0"/>
              <a:t> sono ossitoni</a:t>
            </a:r>
            <a:r>
              <a:rPr lang="it-IT" dirty="0" smtClean="0"/>
              <a:t>.</a:t>
            </a:r>
            <a:endParaRPr lang="it-IT" dirty="0"/>
          </a:p>
          <a:p>
            <a:pPr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</a:t>
            </a:r>
            <a:r>
              <a:rPr lang="el-GR" sz="2000" b="1" dirty="0"/>
              <a:t>ο</a:t>
            </a:r>
            <a:r>
              <a:rPr lang="pt-BR" sz="2000" b="1" dirty="0" smtClean="0"/>
              <a:t>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]</a:t>
            </a:r>
            <a:r>
              <a:rPr lang="pt-BR" sz="2000" b="1" baseline="-25000" dirty="0" smtClean="0"/>
              <a:t>N</a:t>
            </a:r>
            <a:r>
              <a:rPr lang="pt-BR" sz="2000" b="1" dirty="0" smtClean="0"/>
              <a:t> </a:t>
            </a:r>
            <a:r>
              <a:rPr lang="pt-BR" sz="2000" b="1" dirty="0"/>
              <a:t>, con Suf = </a:t>
            </a:r>
            <a:r>
              <a:rPr lang="el-GR" sz="2000" b="1" dirty="0"/>
              <a:t>ο</a:t>
            </a:r>
            <a:endParaRPr lang="it-IT" sz="2000" b="1" dirty="0"/>
          </a:p>
          <a:p>
            <a:pPr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/>
              <a:t>α</a:t>
            </a:r>
            <a:r>
              <a:rPr lang="it-IT" dirty="0" err="1"/>
              <a:t>ἰγ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[β</a:t>
            </a:r>
            <a:r>
              <a:rPr lang="it-IT" dirty="0" err="1" smtClean="0"/>
              <a:t>οσκ</a:t>
            </a:r>
            <a:r>
              <a:rPr lang="it-IT" dirty="0" smtClean="0"/>
              <a:t>] → </a:t>
            </a:r>
            <a:r>
              <a:rPr lang="it-IT" dirty="0"/>
              <a:t>α</a:t>
            </a:r>
            <a:r>
              <a:rPr lang="it-IT" dirty="0" err="1"/>
              <a:t>ἰγο</a:t>
            </a:r>
            <a:r>
              <a:rPr lang="it-IT" dirty="0"/>
              <a:t>βοσκός </a:t>
            </a:r>
            <a:r>
              <a:rPr lang="it-IT" dirty="0" smtClean="0"/>
              <a:t>“allevatore di capre”</a:t>
            </a:r>
          </a:p>
          <a:p>
            <a:pPr>
              <a:spcAft>
                <a:spcPts val="1200"/>
              </a:spcAft>
            </a:pPr>
            <a:r>
              <a:rPr lang="it-IT" dirty="0" smtClean="0"/>
              <a:t>NB 1: se </a:t>
            </a:r>
            <a:r>
              <a:rPr lang="it-IT" dirty="0"/>
              <a:t>escono in -</a:t>
            </a:r>
            <a:r>
              <a:rPr lang="it-IT" dirty="0" err="1"/>
              <a:t>ος</a:t>
            </a:r>
            <a:r>
              <a:rPr lang="it-IT" dirty="0"/>
              <a:t> sono generalmente </a:t>
            </a:r>
            <a:r>
              <a:rPr lang="it-IT" u="sng" dirty="0" smtClean="0"/>
              <a:t>ossitoni</a:t>
            </a:r>
            <a:r>
              <a:rPr lang="it-IT" dirty="0" smtClean="0"/>
              <a:t> </a:t>
            </a:r>
            <a:r>
              <a:rPr lang="it-IT" dirty="0"/>
              <a:t>quando hanno </a:t>
            </a:r>
            <a:r>
              <a:rPr lang="it-IT" u="sng" dirty="0"/>
              <a:t>valore attivo</a:t>
            </a:r>
            <a:r>
              <a:rPr lang="it-IT" dirty="0" smtClean="0"/>
              <a:t>.</a:t>
            </a:r>
            <a:r>
              <a:rPr lang="it-IT" dirty="0"/>
              <a:t> </a:t>
            </a:r>
          </a:p>
          <a:p>
            <a:r>
              <a:rPr lang="it-IT" dirty="0" smtClean="0"/>
              <a:t>NB 2: Se, </a:t>
            </a:r>
            <a:r>
              <a:rPr lang="it-IT" dirty="0"/>
              <a:t>pur avendo valore attivo, presentano una </a:t>
            </a:r>
            <a:r>
              <a:rPr lang="it-IT" u="sng" dirty="0"/>
              <a:t>terminazione con prosodia dattilica</a:t>
            </a:r>
            <a:r>
              <a:rPr lang="it-IT" dirty="0"/>
              <a:t>, </a:t>
            </a:r>
            <a:endParaRPr lang="it-IT" dirty="0" smtClean="0"/>
          </a:p>
          <a:p>
            <a:pPr>
              <a:spcAft>
                <a:spcPts val="600"/>
              </a:spcAft>
            </a:pPr>
            <a:r>
              <a:rPr lang="it-IT" dirty="0"/>
              <a:t>allora </a:t>
            </a:r>
            <a:r>
              <a:rPr lang="it-IT" dirty="0" smtClean="0"/>
              <a:t>sono </a:t>
            </a:r>
            <a:r>
              <a:rPr lang="it-IT" u="sng" dirty="0" smtClean="0"/>
              <a:t>parossitoni</a:t>
            </a:r>
            <a:r>
              <a:rPr lang="it-IT" dirty="0" smtClean="0"/>
              <a:t>.</a:t>
            </a:r>
            <a:endParaRPr lang="it-IT" dirty="0"/>
          </a:p>
          <a:p>
            <a:pPr>
              <a:spcAft>
                <a:spcPts val="1200"/>
              </a:spcAft>
            </a:pPr>
            <a:r>
              <a:rPr lang="it-IT" dirty="0"/>
              <a:t>[</a:t>
            </a:r>
            <a:r>
              <a:rPr lang="it-IT" dirty="0" err="1"/>
              <a:t>ἀνδρ</a:t>
            </a:r>
            <a:r>
              <a:rPr lang="it-IT" dirty="0"/>
              <a:t>] + [</a:t>
            </a:r>
            <a:r>
              <a:rPr lang="it-IT" dirty="0" err="1"/>
              <a:t>κτον</a:t>
            </a:r>
            <a:r>
              <a:rPr lang="it-IT" dirty="0"/>
              <a:t>] → </a:t>
            </a:r>
            <a:r>
              <a:rPr lang="it-IT" dirty="0" err="1"/>
              <a:t>ἀνδροκτόνος</a:t>
            </a:r>
            <a:r>
              <a:rPr lang="it-IT" dirty="0"/>
              <a:t> </a:t>
            </a:r>
            <a:r>
              <a:rPr lang="it-IT" dirty="0" smtClean="0"/>
              <a:t>“uccisore di uomini, omicida”</a:t>
            </a:r>
          </a:p>
          <a:p>
            <a:r>
              <a:rPr lang="it-IT" dirty="0" smtClean="0"/>
              <a:t>Questo fenomeno si è poi </a:t>
            </a:r>
            <a:r>
              <a:rPr lang="it-IT" u="sng" dirty="0" smtClean="0"/>
              <a:t>esteso anche ad altri composti </a:t>
            </a:r>
          </a:p>
          <a:p>
            <a:pPr>
              <a:spcAft>
                <a:spcPts val="600"/>
              </a:spcAft>
            </a:pPr>
            <a:r>
              <a:rPr lang="it-IT" dirty="0"/>
              <a:t>in cui non si verifica la prosodia </a:t>
            </a:r>
            <a:r>
              <a:rPr lang="it-IT" dirty="0" smtClean="0"/>
              <a:t>dattilica (</a:t>
            </a:r>
            <a:r>
              <a:rPr lang="it-IT" u="sng" dirty="0" smtClean="0"/>
              <a:t>Legge di </a:t>
            </a:r>
            <a:r>
              <a:rPr lang="it-IT" u="sng" dirty="0" err="1" smtClean="0"/>
              <a:t>Weeler</a:t>
            </a:r>
            <a:r>
              <a:rPr lang="it-IT" dirty="0" smtClean="0"/>
              <a:t>).</a:t>
            </a:r>
            <a:endParaRPr lang="it-IT" dirty="0"/>
          </a:p>
          <a:p>
            <a:r>
              <a:rPr lang="it-IT" dirty="0" smtClean="0"/>
              <a:t>[</a:t>
            </a:r>
            <a:r>
              <a:rPr lang="el-GR" dirty="0" smtClean="0"/>
              <a:t>ἀλφιτ</a:t>
            </a:r>
            <a:r>
              <a:rPr lang="it-IT" dirty="0" smtClean="0"/>
              <a:t>] + [</a:t>
            </a:r>
            <a:r>
              <a:rPr lang="el-GR" dirty="0" smtClean="0"/>
              <a:t>φάγ</a:t>
            </a:r>
            <a:r>
              <a:rPr lang="it-IT" dirty="0" smtClean="0"/>
              <a:t>] → </a:t>
            </a:r>
            <a:r>
              <a:rPr lang="el-GR" dirty="0" smtClean="0"/>
              <a:t>ἀλφιτοφάγος</a:t>
            </a:r>
            <a:r>
              <a:rPr lang="it-IT" dirty="0"/>
              <a:t> </a:t>
            </a:r>
            <a:r>
              <a:rPr lang="it-IT" dirty="0" smtClean="0"/>
              <a:t>“che si nutre di farina”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9021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greco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988840"/>
            <a:ext cx="8640960" cy="37087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N</a:t>
            </a:r>
            <a:r>
              <a:rPr lang="pt-BR" sz="2000" b="1" dirty="0"/>
              <a:t> + [[b]</a:t>
            </a:r>
            <a:r>
              <a:rPr lang="pt-BR" sz="2000" b="1" baseline="-25000" dirty="0"/>
              <a:t>V</a:t>
            </a:r>
            <a:r>
              <a:rPr lang="pt-BR" sz="2000" b="1" dirty="0"/>
              <a:t> + </a:t>
            </a:r>
            <a:r>
              <a:rPr lang="el-GR" sz="2000" b="1" dirty="0"/>
              <a:t>ο</a:t>
            </a:r>
            <a:r>
              <a:rPr lang="pt-BR" sz="2000" b="1" dirty="0"/>
              <a:t>]</a:t>
            </a:r>
            <a:r>
              <a:rPr lang="pt-BR" sz="2000" b="1" baseline="-25000" dirty="0"/>
              <a:t>N</a:t>
            </a:r>
            <a:r>
              <a:rPr lang="pt-BR" sz="2000" b="1" dirty="0"/>
              <a:t>]</a:t>
            </a:r>
            <a:r>
              <a:rPr lang="pt-BR" sz="2000" b="1" baseline="-25000" dirty="0"/>
              <a:t>N</a:t>
            </a:r>
            <a:r>
              <a:rPr lang="pt-BR" sz="2000" b="1" dirty="0"/>
              <a:t> , con Suf = </a:t>
            </a:r>
            <a:r>
              <a:rPr lang="el-GR" sz="2000" b="1" dirty="0"/>
              <a:t>ο</a:t>
            </a:r>
            <a:endParaRPr lang="it-IT" sz="2000" b="1" dirty="0"/>
          </a:p>
          <a:p>
            <a:pPr algn="just"/>
            <a:r>
              <a:rPr lang="it-IT" sz="2000" dirty="0" smtClean="0"/>
              <a:t>Nel caso però il composto abbia </a:t>
            </a:r>
            <a:r>
              <a:rPr lang="it-IT" sz="2000" u="sng" dirty="0" smtClean="0"/>
              <a:t>valore passivo</a:t>
            </a:r>
            <a:r>
              <a:rPr lang="it-IT" sz="2000" dirty="0" smtClean="0"/>
              <a:t>,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l’</a:t>
            </a:r>
            <a:r>
              <a:rPr lang="it-IT" sz="2000" u="sng" dirty="0" smtClean="0"/>
              <a:t>accento</a:t>
            </a:r>
            <a:r>
              <a:rPr lang="it-IT" sz="2000" dirty="0" smtClean="0"/>
              <a:t> tende a </a:t>
            </a:r>
            <a:r>
              <a:rPr lang="it-IT" sz="2000" u="sng" dirty="0" smtClean="0"/>
              <a:t>ritrarsi il più possibile</a:t>
            </a:r>
            <a:r>
              <a:rPr lang="it-IT" sz="2000" dirty="0" smtClean="0"/>
              <a:t>.</a:t>
            </a:r>
          </a:p>
          <a:p>
            <a:pPr algn="just"/>
            <a:r>
              <a:rPr lang="it-IT" dirty="0" smtClean="0"/>
              <a:t>[</a:t>
            </a:r>
            <a:r>
              <a:rPr lang="el-GR" dirty="0" smtClean="0"/>
              <a:t>θαλασσα</a:t>
            </a:r>
            <a:r>
              <a:rPr lang="it-IT" dirty="0" smtClean="0"/>
              <a:t>] + [</a:t>
            </a:r>
            <a:r>
              <a:rPr lang="el-GR" dirty="0" smtClean="0"/>
              <a:t>γον</a:t>
            </a:r>
            <a:r>
              <a:rPr lang="it-IT" dirty="0" smtClean="0"/>
              <a:t>] → </a:t>
            </a:r>
            <a:r>
              <a:rPr lang="el-GR" dirty="0" smtClean="0"/>
              <a:t>θαλασσίγονος</a:t>
            </a:r>
            <a:r>
              <a:rPr lang="it-IT" dirty="0"/>
              <a:t> </a:t>
            </a:r>
            <a:r>
              <a:rPr lang="it-IT" dirty="0" smtClean="0"/>
              <a:t>“generato dal mare”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Questo fatto era già ben noto all’autore dell’</a:t>
            </a:r>
            <a:r>
              <a:rPr lang="it-IT" sz="2000" i="1" dirty="0" err="1" smtClean="0"/>
              <a:t>Etymologicum</a:t>
            </a:r>
            <a:r>
              <a:rPr lang="it-IT" sz="2000" i="1" dirty="0" smtClean="0"/>
              <a:t> Magnum</a:t>
            </a:r>
            <a:r>
              <a:rPr lang="it-IT" sz="2000" dirty="0" smtClean="0"/>
              <a:t> (755</a:t>
            </a:r>
            <a:r>
              <a:rPr lang="it-IT" sz="2000" dirty="0"/>
              <a:t>, </a:t>
            </a:r>
            <a:r>
              <a:rPr lang="it-IT" sz="2000" dirty="0" smtClean="0"/>
              <a:t>47):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dirty="0" err="1"/>
              <a:t>ὑδροφορος</a:t>
            </a:r>
            <a:r>
              <a:rPr lang="it-IT" dirty="0"/>
              <a:t>· </a:t>
            </a:r>
            <a:r>
              <a:rPr lang="it-IT" u="sng" dirty="0"/>
              <a:t>πα</a:t>
            </a:r>
            <a:r>
              <a:rPr lang="it-IT" u="sng" dirty="0" err="1"/>
              <a:t>ροξυτόνως</a:t>
            </a:r>
            <a:r>
              <a:rPr lang="it-IT" dirty="0"/>
              <a:t> </a:t>
            </a:r>
            <a:r>
              <a:rPr lang="it-IT" dirty="0" err="1"/>
              <a:t>μὲν</a:t>
            </a:r>
            <a:r>
              <a:rPr lang="it-IT" dirty="0"/>
              <a:t> </a:t>
            </a:r>
            <a:r>
              <a:rPr lang="it-IT" dirty="0" err="1"/>
              <a:t>σημ</a:t>
            </a:r>
            <a:r>
              <a:rPr lang="it-IT" dirty="0"/>
              <a:t>αίνει </a:t>
            </a:r>
            <a:r>
              <a:rPr lang="it-IT" u="sng" dirty="0"/>
              <a:t>ἐνέργειαν</a:t>
            </a:r>
            <a:r>
              <a:rPr lang="it-IT" dirty="0"/>
              <a:t>, </a:t>
            </a:r>
            <a:r>
              <a:rPr lang="it-IT" u="sng" dirty="0"/>
              <a:t>προπαροξυτόνως</a:t>
            </a:r>
            <a:r>
              <a:rPr lang="it-IT" dirty="0"/>
              <a:t> δὲ </a:t>
            </a:r>
            <a:r>
              <a:rPr lang="it-IT" u="sng" dirty="0"/>
              <a:t>πάθος</a:t>
            </a:r>
            <a:r>
              <a:rPr lang="it-IT" dirty="0"/>
              <a:t>· τὸ μὲν γάρ ἐστιν ὁ φέρων τὸ ὕδωρ, τὸ δὲ τὸ ἀπὸ ὕδατος φερόμενον.</a:t>
            </a:r>
          </a:p>
          <a:p>
            <a:pPr algn="just"/>
            <a:r>
              <a:rPr lang="it-IT" dirty="0" err="1" smtClean="0"/>
              <a:t>ὑδροφορος</a:t>
            </a:r>
            <a:r>
              <a:rPr lang="it-IT" dirty="0"/>
              <a:t>: se è parossitono ha valore attivo, se invece è proparossitono ha valore passivo: dunque nel primo caso significa «colui che porta acqua», nel secondo caso invece «</a:t>
            </a:r>
            <a:r>
              <a:rPr lang="it-IT" dirty="0" smtClean="0"/>
              <a:t>ciò </a:t>
            </a:r>
            <a:r>
              <a:rPr lang="it-IT" dirty="0"/>
              <a:t>che è portato dall’acqua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6350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greco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820718"/>
            <a:ext cx="8640960" cy="44165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Anche in greco sono attestati numerosi composti nominali</a:t>
            </a:r>
          </a:p>
          <a:p>
            <a:pPr algn="just"/>
            <a:r>
              <a:rPr lang="it-IT" sz="2000" dirty="0" smtClean="0"/>
              <a:t>paragonabili ai </a:t>
            </a:r>
            <a:r>
              <a:rPr lang="it-IT" sz="2000" b="1" i="1" dirty="0" err="1" smtClean="0"/>
              <a:t>bahuvrīhi</a:t>
            </a:r>
            <a:r>
              <a:rPr lang="it-IT" sz="2000" dirty="0"/>
              <a:t> </a:t>
            </a:r>
            <a:r>
              <a:rPr lang="it-IT" sz="2000" dirty="0" smtClean="0"/>
              <a:t>della tradizione indiana:</a:t>
            </a:r>
          </a:p>
          <a:p>
            <a:pPr algn="just"/>
            <a:r>
              <a:rPr lang="it-IT" sz="2000" dirty="0"/>
              <a:t>l’intervento di </a:t>
            </a:r>
            <a:r>
              <a:rPr lang="it-IT" sz="2000" b="1" dirty="0"/>
              <a:t>suffissi</a:t>
            </a:r>
            <a:r>
              <a:rPr lang="it-IT" sz="2000" dirty="0"/>
              <a:t> provoca il </a:t>
            </a:r>
            <a:r>
              <a:rPr lang="it-IT" sz="2000" b="1" dirty="0"/>
              <a:t>cambiamento </a:t>
            </a:r>
            <a:r>
              <a:rPr lang="it-IT" sz="2000" b="1" dirty="0" smtClean="0"/>
              <a:t>del </a:t>
            </a:r>
            <a:r>
              <a:rPr lang="it-IT" sz="2000" b="1" dirty="0"/>
              <a:t>genere </a:t>
            </a:r>
            <a:r>
              <a:rPr lang="it-IT" sz="2000" b="1" dirty="0" smtClean="0"/>
              <a:t>morfologico </a:t>
            </a:r>
          </a:p>
          <a:p>
            <a:pPr algn="just"/>
            <a:r>
              <a:rPr lang="it-IT" sz="2000" b="1" dirty="0" smtClean="0"/>
              <a:t>del secondo membro</a:t>
            </a:r>
            <a:r>
              <a:rPr lang="it-IT" sz="2000" dirty="0" smtClean="0"/>
              <a:t> da nome ad aggettivo.</a:t>
            </a:r>
          </a:p>
          <a:p>
            <a:pPr algn="just"/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el-GR" sz="2000" b="1" dirty="0" smtClean="0"/>
              <a:t>ο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 </a:t>
            </a:r>
            <a:r>
              <a:rPr lang="it-IT" sz="2000" b="1" dirty="0"/>
              <a:t>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el-GR" sz="2000" b="1" dirty="0" smtClean="0"/>
              <a:t>ο</a:t>
            </a:r>
            <a:endParaRPr lang="it-IT" sz="2000" b="1" dirty="0"/>
          </a:p>
          <a:p>
            <a:pPr algn="just"/>
            <a:r>
              <a:rPr lang="it-IT" dirty="0" smtClean="0"/>
              <a:t>[</a:t>
            </a:r>
            <a:r>
              <a:rPr lang="it-IT" dirty="0"/>
              <a:t>κα</a:t>
            </a:r>
            <a:r>
              <a:rPr lang="it-IT" dirty="0" err="1"/>
              <a:t>κο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[β</a:t>
            </a:r>
            <a:r>
              <a:rPr lang="it-IT" dirty="0" err="1" smtClean="0"/>
              <a:t>ουλᾱ</a:t>
            </a:r>
            <a:r>
              <a:rPr lang="it-IT" dirty="0" smtClean="0"/>
              <a:t>] → κα</a:t>
            </a:r>
            <a:r>
              <a:rPr lang="it-IT" dirty="0" err="1" smtClean="0"/>
              <a:t>κό</a:t>
            </a:r>
            <a:r>
              <a:rPr lang="it-IT" dirty="0"/>
              <a:t>βουλος </a:t>
            </a:r>
            <a:r>
              <a:rPr lang="it-IT" dirty="0" smtClean="0"/>
              <a:t>“che ha pensieri cattivi, malvagio”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[</a:t>
            </a:r>
            <a:r>
              <a:rPr lang="it-IT" dirty="0" err="1"/>
              <a:t>κυν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</a:t>
            </a:r>
            <a:r>
              <a:rPr lang="it-IT" dirty="0" err="1" smtClean="0"/>
              <a:t>κεφ</a:t>
            </a:r>
            <a:r>
              <a:rPr lang="it-IT" dirty="0" smtClean="0"/>
              <a:t>αλᾱ]</a:t>
            </a:r>
            <a:r>
              <a:rPr lang="it-IT" dirty="0"/>
              <a:t> </a:t>
            </a:r>
            <a:r>
              <a:rPr lang="it-IT" dirty="0" smtClean="0"/>
              <a:t>→ </a:t>
            </a:r>
            <a:r>
              <a:rPr lang="it-IT" dirty="0"/>
              <a:t>κυνοκέφαλος </a:t>
            </a:r>
            <a:r>
              <a:rPr lang="it-IT" dirty="0" smtClean="0"/>
              <a:t>“cinocefalo, che ha la testa di cane”</a:t>
            </a:r>
          </a:p>
          <a:p>
            <a:pPr algn="just"/>
            <a:r>
              <a:rPr lang="it-IT" sz="2000" dirty="0" smtClean="0"/>
              <a:t>NB: rispetto ai nomi primitivi </a:t>
            </a:r>
            <a:r>
              <a:rPr lang="it-IT" sz="2000" dirty="0"/>
              <a:t>β</a:t>
            </a:r>
            <a:r>
              <a:rPr lang="it-IT" sz="2000" dirty="0" err="1"/>
              <a:t>ουλή</a:t>
            </a:r>
            <a:r>
              <a:rPr lang="it-IT" sz="2000" dirty="0"/>
              <a:t> </a:t>
            </a:r>
            <a:r>
              <a:rPr lang="it-IT" sz="2000" dirty="0" smtClean="0"/>
              <a:t>e </a:t>
            </a:r>
            <a:r>
              <a:rPr lang="it-IT" sz="2000" dirty="0" err="1"/>
              <a:t>κεφ</a:t>
            </a:r>
            <a:r>
              <a:rPr lang="it-IT" sz="2000" dirty="0"/>
              <a:t>αλή </a:t>
            </a:r>
            <a:r>
              <a:rPr lang="it-IT" sz="2000" dirty="0" smtClean="0"/>
              <a:t>impiegati come secondo membro,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nei </a:t>
            </a:r>
            <a:r>
              <a:rPr lang="it-IT" sz="2000" i="1" dirty="0" err="1"/>
              <a:t>bahuvrīhi</a:t>
            </a:r>
            <a:r>
              <a:rPr lang="it-IT" sz="2000" dirty="0" smtClean="0"/>
              <a:t> </a:t>
            </a:r>
            <a:r>
              <a:rPr lang="it-IT" sz="2000" u="sng" dirty="0"/>
              <a:t>l’accento si ritrae il più possibile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Questo fenomeno è ben visibile </a:t>
            </a:r>
            <a:r>
              <a:rPr lang="it-IT" sz="2000" u="sng" dirty="0" smtClean="0"/>
              <a:t>anche nell’antico indiano</a:t>
            </a:r>
            <a:r>
              <a:rPr lang="it-IT" sz="2000" dirty="0" smtClean="0"/>
              <a:t>:</a:t>
            </a:r>
          </a:p>
          <a:p>
            <a:pPr algn="just"/>
            <a:r>
              <a:rPr lang="it-IT" i="1" dirty="0" err="1" smtClean="0"/>
              <a:t>rāja-putráḥ</a:t>
            </a:r>
            <a:r>
              <a:rPr lang="it-IT" dirty="0" smtClean="0"/>
              <a:t> “</a:t>
            </a:r>
            <a:r>
              <a:rPr lang="it-IT" dirty="0"/>
              <a:t>figlio di re</a:t>
            </a:r>
            <a:r>
              <a:rPr lang="it-IT" dirty="0" smtClean="0"/>
              <a:t>” → </a:t>
            </a:r>
            <a:r>
              <a:rPr lang="it-IT" i="1" dirty="0" err="1" smtClean="0"/>
              <a:t>tatpuruṣa</a:t>
            </a:r>
            <a:endParaRPr lang="it-IT" i="1" dirty="0"/>
          </a:p>
          <a:p>
            <a:pPr algn="just"/>
            <a:r>
              <a:rPr lang="it-IT" i="1" dirty="0" err="1" smtClean="0"/>
              <a:t>rája-putraḥ</a:t>
            </a:r>
            <a:r>
              <a:rPr lang="it-IT" dirty="0" smtClean="0"/>
              <a:t> “</a:t>
            </a:r>
            <a:r>
              <a:rPr lang="it-IT" dirty="0"/>
              <a:t>avente un re come figlio</a:t>
            </a:r>
            <a:r>
              <a:rPr lang="it-IT" dirty="0" smtClean="0"/>
              <a:t>” </a:t>
            </a:r>
            <a:r>
              <a:rPr lang="it-IT" dirty="0"/>
              <a:t>→ </a:t>
            </a:r>
            <a:r>
              <a:rPr lang="it-IT" i="1" dirty="0" err="1"/>
              <a:t>bahuvrīhi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528997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gotico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559689"/>
            <a:ext cx="8640960" cy="48936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Anche in questa lingua si confermano gli </a:t>
            </a:r>
            <a:r>
              <a:rPr lang="it-IT" sz="2000" b="1" dirty="0" smtClean="0"/>
              <a:t>stessi fenomeni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/>
              <a:t>Nel caso dei </a:t>
            </a:r>
            <a:r>
              <a:rPr lang="it-IT" sz="2000" b="1" i="1" dirty="0" err="1" smtClean="0"/>
              <a:t>tatpuruṣa</a:t>
            </a:r>
            <a:r>
              <a:rPr lang="it-IT" sz="2000" dirty="0" smtClean="0"/>
              <a:t> il </a:t>
            </a:r>
            <a:r>
              <a:rPr lang="it-IT" sz="2000" dirty="0"/>
              <a:t>secondo membro </a:t>
            </a:r>
            <a:r>
              <a:rPr lang="it-IT" sz="2000" b="1" dirty="0"/>
              <a:t>non presenta suffissi </a:t>
            </a:r>
          </a:p>
          <a:p>
            <a:pPr algn="just">
              <a:spcAft>
                <a:spcPts val="1200"/>
              </a:spcAft>
            </a:pPr>
            <a:r>
              <a:rPr lang="it-IT" sz="2000" dirty="0"/>
              <a:t>→ non cambia la </a:t>
            </a:r>
            <a:r>
              <a:rPr lang="it-IT" sz="2000" dirty="0" smtClean="0"/>
              <a:t>sua categoria morfologica.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[[a]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 </a:t>
            </a:r>
            <a:r>
              <a:rPr lang="it-IT" sz="2000" b="1" dirty="0"/>
              <a:t>+ [</a:t>
            </a:r>
            <a:r>
              <a:rPr lang="it-IT" sz="2000" b="1" dirty="0" smtClean="0"/>
              <a:t>b]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endParaRPr lang="it-IT" sz="2000" b="1" dirty="0"/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/>
              <a:t>faihu</a:t>
            </a:r>
            <a:r>
              <a:rPr lang="it-IT" dirty="0" smtClean="0"/>
              <a:t>] </a:t>
            </a:r>
            <a:r>
              <a:rPr lang="it-IT" dirty="0"/>
              <a:t>+ [</a:t>
            </a:r>
            <a:r>
              <a:rPr lang="it-IT" dirty="0" err="1" smtClean="0"/>
              <a:t>skula</a:t>
            </a:r>
            <a:r>
              <a:rPr lang="it-IT" dirty="0" smtClean="0"/>
              <a:t>] → </a:t>
            </a:r>
            <a:r>
              <a:rPr lang="it-IT" i="1" dirty="0" err="1" smtClean="0"/>
              <a:t>faihu-skula</a:t>
            </a:r>
            <a:r>
              <a:rPr lang="it-IT" dirty="0" smtClean="0"/>
              <a:t> </a:t>
            </a:r>
            <a:r>
              <a:rPr lang="it-IT" dirty="0"/>
              <a:t>“debitore di beni” ← gr. </a:t>
            </a:r>
            <a:r>
              <a:rPr lang="it-IT" dirty="0" err="1" smtClean="0"/>
              <a:t>χρεωφειλέτης</a:t>
            </a:r>
            <a:endParaRPr lang="it-IT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NB: il </a:t>
            </a:r>
            <a:r>
              <a:rPr lang="it-IT" dirty="0"/>
              <a:t>tema in -</a:t>
            </a:r>
            <a:r>
              <a:rPr lang="it-IT" i="1" dirty="0"/>
              <a:t>u</a:t>
            </a:r>
            <a:r>
              <a:rPr lang="it-IT" dirty="0"/>
              <a:t> del primo membro è </a:t>
            </a:r>
            <a:r>
              <a:rPr lang="it-IT" dirty="0" smtClean="0"/>
              <a:t>mantenuto, come </a:t>
            </a:r>
            <a:r>
              <a:rPr lang="it-IT" dirty="0"/>
              <a:t>pure il tema in -</a:t>
            </a:r>
            <a:r>
              <a:rPr lang="it-IT" i="1" dirty="0"/>
              <a:t>n</a:t>
            </a:r>
            <a:r>
              <a:rPr lang="it-IT" dirty="0"/>
              <a:t> del </a:t>
            </a:r>
            <a:r>
              <a:rPr lang="it-IT" dirty="0" smtClean="0"/>
              <a:t>secondo.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/>
              <a:t>augo</a:t>
            </a:r>
            <a:r>
              <a:rPr lang="it-IT" dirty="0" smtClean="0"/>
              <a:t>] </a:t>
            </a:r>
            <a:r>
              <a:rPr lang="it-IT" dirty="0"/>
              <a:t>+ [</a:t>
            </a:r>
            <a:r>
              <a:rPr lang="it-IT" dirty="0" err="1" smtClean="0"/>
              <a:t>daur</a:t>
            </a:r>
            <a:r>
              <a:rPr lang="it-IT" dirty="0" smtClean="0"/>
              <a:t>] → </a:t>
            </a:r>
            <a:r>
              <a:rPr lang="it-IT" i="1" dirty="0" err="1" smtClean="0"/>
              <a:t>auga-daurō</a:t>
            </a:r>
            <a:r>
              <a:rPr lang="it-IT" dirty="0" smtClean="0"/>
              <a:t> </a:t>
            </a:r>
            <a:r>
              <a:rPr lang="it-IT" dirty="0"/>
              <a:t>“porta dell’occhio, finestra” ← </a:t>
            </a:r>
            <a:r>
              <a:rPr lang="it-IT" dirty="0" err="1"/>
              <a:t>θύρις</a:t>
            </a:r>
            <a:endParaRPr lang="it-IT" dirty="0"/>
          </a:p>
          <a:p>
            <a:pPr algn="just"/>
            <a:r>
              <a:rPr lang="it-IT" dirty="0" smtClean="0"/>
              <a:t>NB 1: il </a:t>
            </a:r>
            <a:r>
              <a:rPr lang="it-IT" dirty="0"/>
              <a:t>primo membro mostra l’applicazione di una </a:t>
            </a:r>
            <a:r>
              <a:rPr lang="it-IT" u="sng" dirty="0"/>
              <a:t>regola di riaggiustamento</a:t>
            </a:r>
            <a:r>
              <a:rPr lang="it-IT" dirty="0"/>
              <a:t>: </a:t>
            </a:r>
            <a:endParaRPr lang="it-IT" dirty="0" smtClean="0"/>
          </a:p>
          <a:p>
            <a:pPr algn="just">
              <a:spcAft>
                <a:spcPts val="600"/>
              </a:spcAft>
            </a:pPr>
            <a:r>
              <a:rPr lang="it-IT" dirty="0" smtClean="0"/>
              <a:t>il </a:t>
            </a:r>
            <a:r>
              <a:rPr lang="it-IT" dirty="0"/>
              <a:t>tema in nasale di </a:t>
            </a:r>
            <a:r>
              <a:rPr lang="it-IT" i="1" dirty="0" err="1"/>
              <a:t>augo</a:t>
            </a:r>
            <a:r>
              <a:rPr lang="it-IT" dirty="0"/>
              <a:t> compare nella forma *</a:t>
            </a:r>
            <a:r>
              <a:rPr lang="it-IT" i="1" dirty="0" err="1" smtClean="0"/>
              <a:t>auga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NB 2: nel </a:t>
            </a:r>
            <a:r>
              <a:rPr lang="it-IT" dirty="0"/>
              <a:t>secondo membro si verifica un </a:t>
            </a:r>
            <a:r>
              <a:rPr lang="it-IT" u="sng" dirty="0"/>
              <a:t>cambiamento di classe flessiva </a:t>
            </a:r>
            <a:endParaRPr lang="it-IT" u="sng" dirty="0" smtClean="0"/>
          </a:p>
          <a:p>
            <a:pPr algn="just"/>
            <a:r>
              <a:rPr lang="it-IT" dirty="0" smtClean="0"/>
              <a:t>a </a:t>
            </a:r>
            <a:r>
              <a:rPr lang="it-IT" dirty="0"/>
              <a:t>causa del declino degli altri tipi di flessione a </a:t>
            </a:r>
            <a:r>
              <a:rPr lang="it-IT" dirty="0" smtClean="0"/>
              <a:t>favore </a:t>
            </a:r>
            <a:r>
              <a:rPr lang="it-IT" dirty="0"/>
              <a:t>di quella in -</a:t>
            </a:r>
            <a:r>
              <a:rPr lang="it-IT" i="1" dirty="0"/>
              <a:t>n</a:t>
            </a:r>
            <a:r>
              <a:rPr lang="it-IT" dirty="0"/>
              <a:t> </a:t>
            </a:r>
            <a:endParaRPr lang="it-IT" dirty="0" smtClean="0"/>
          </a:p>
          <a:p>
            <a:pPr algn="just">
              <a:spcAft>
                <a:spcPts val="1200"/>
              </a:spcAft>
            </a:pPr>
            <a:r>
              <a:rPr lang="it-IT" dirty="0" smtClean="0"/>
              <a:t>anche </a:t>
            </a:r>
            <a:r>
              <a:rPr lang="it-IT" dirty="0"/>
              <a:t>per influsso del primo membro di composto.</a:t>
            </a:r>
          </a:p>
          <a:p>
            <a:pPr algn="just"/>
            <a:r>
              <a:rPr lang="it-IT" dirty="0" smtClean="0"/>
              <a:t>NB: è parallelo all’anglosassone </a:t>
            </a:r>
            <a:r>
              <a:rPr lang="it-IT" i="1" dirty="0" err="1"/>
              <a:t>ēag-daru</a:t>
            </a:r>
            <a:r>
              <a:rPr lang="it-IT" dirty="0"/>
              <a:t> e </a:t>
            </a:r>
            <a:r>
              <a:rPr lang="it-IT" dirty="0" smtClean="0"/>
              <a:t>all’antico </a:t>
            </a:r>
            <a:r>
              <a:rPr lang="it-IT" dirty="0"/>
              <a:t>alto tedesco </a:t>
            </a:r>
            <a:r>
              <a:rPr lang="it-IT" i="1" dirty="0" err="1"/>
              <a:t>ouga-tora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718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gotico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549236"/>
            <a:ext cx="8640960" cy="49090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/>
              <a:t>N</a:t>
            </a:r>
            <a:r>
              <a:rPr lang="it-IT" sz="2000" dirty="0" smtClean="0"/>
              <a:t>ei numerosi </a:t>
            </a:r>
            <a:r>
              <a:rPr lang="it-IT" sz="2000" b="1" i="1" dirty="0" err="1"/>
              <a:t>bahuvrīhi</a:t>
            </a:r>
            <a:r>
              <a:rPr lang="it-IT" sz="2000" dirty="0"/>
              <a:t> </a:t>
            </a:r>
            <a:r>
              <a:rPr lang="it-IT" sz="2000" dirty="0" smtClean="0"/>
              <a:t>l’intervento </a:t>
            </a:r>
            <a:r>
              <a:rPr lang="it-IT" sz="2000" dirty="0"/>
              <a:t>di </a:t>
            </a:r>
            <a:r>
              <a:rPr lang="it-IT" sz="2000" b="1" dirty="0"/>
              <a:t>suffissi</a:t>
            </a:r>
            <a:r>
              <a:rPr lang="it-IT" sz="2000" dirty="0"/>
              <a:t> </a:t>
            </a:r>
            <a:endParaRPr lang="it-IT" sz="2000" dirty="0" smtClean="0"/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provoca </a:t>
            </a:r>
            <a:r>
              <a:rPr lang="it-IT" sz="2000" dirty="0"/>
              <a:t>il </a:t>
            </a:r>
            <a:r>
              <a:rPr lang="it-IT" sz="2000" b="1" dirty="0"/>
              <a:t>cambiamento del genere morfologico </a:t>
            </a:r>
            <a:r>
              <a:rPr lang="it-IT" sz="2000" b="1" dirty="0" smtClean="0"/>
              <a:t>del </a:t>
            </a:r>
            <a:r>
              <a:rPr lang="it-IT" sz="2000" b="1" dirty="0"/>
              <a:t>secondo </a:t>
            </a:r>
            <a:r>
              <a:rPr lang="it-IT" sz="2000" b="1" dirty="0" smtClean="0"/>
              <a:t>membro</a:t>
            </a:r>
            <a:r>
              <a:rPr lang="it-IT" sz="2000" dirty="0" smtClean="0"/>
              <a:t>.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err="1" smtClean="0"/>
              <a:t>Suf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A</a:t>
            </a:r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 smtClean="0"/>
              <a:t>alijs</a:t>
            </a:r>
            <a:r>
              <a:rPr lang="it-IT" dirty="0" smtClean="0"/>
              <a:t>] + [</a:t>
            </a:r>
            <a:r>
              <a:rPr lang="it-IT" dirty="0" err="1"/>
              <a:t>kuni</a:t>
            </a:r>
            <a:r>
              <a:rPr lang="it-IT" dirty="0" smtClean="0"/>
              <a:t>] </a:t>
            </a:r>
            <a:r>
              <a:rPr lang="it-IT" i="1" dirty="0" smtClean="0"/>
              <a:t>→ </a:t>
            </a:r>
            <a:r>
              <a:rPr lang="it-IT" i="1" dirty="0" err="1" smtClean="0"/>
              <a:t>alja-kuns</a:t>
            </a:r>
            <a:r>
              <a:rPr lang="it-IT" dirty="0" smtClean="0"/>
              <a:t> </a:t>
            </a:r>
            <a:r>
              <a:rPr lang="it-IT" dirty="0"/>
              <a:t>“di un’altra stirpe, straniero” ← </a:t>
            </a:r>
            <a:r>
              <a:rPr lang="it-IT" dirty="0" err="1" smtClean="0"/>
              <a:t>ἀλλογενής</a:t>
            </a:r>
            <a:endParaRPr lang="it-IT" dirty="0" smtClean="0"/>
          </a:p>
          <a:p>
            <a:pPr algn="just"/>
            <a:r>
              <a:rPr lang="it-IT" dirty="0" smtClean="0"/>
              <a:t>NB: nel primo membro </a:t>
            </a:r>
            <a:r>
              <a:rPr lang="it-IT" u="sng" dirty="0" smtClean="0"/>
              <a:t>-</a:t>
            </a:r>
            <a:r>
              <a:rPr lang="it-IT" i="1" u="sng" dirty="0" smtClean="0"/>
              <a:t>a</a:t>
            </a:r>
            <a:r>
              <a:rPr lang="it-IT" u="sng" dirty="0" smtClean="0"/>
              <a:t> tematica</a:t>
            </a:r>
            <a:r>
              <a:rPr lang="it-IT" dirty="0" smtClean="0"/>
              <a:t> è </a:t>
            </a:r>
            <a:r>
              <a:rPr lang="it-IT" u="sng" dirty="0" smtClean="0"/>
              <a:t>conservata dopo sillaba radicale breve</a:t>
            </a:r>
            <a:r>
              <a:rPr lang="it-IT" dirty="0" smtClean="0"/>
              <a:t>;</a:t>
            </a:r>
          </a:p>
          <a:p>
            <a:pPr algn="just">
              <a:spcAft>
                <a:spcPts val="1200"/>
              </a:spcAft>
            </a:pPr>
            <a:r>
              <a:rPr lang="it-IT" dirty="0" smtClean="0"/>
              <a:t>nel secondo il </a:t>
            </a:r>
            <a:r>
              <a:rPr lang="it-IT" u="sng" dirty="0" smtClean="0"/>
              <a:t>suffisso aggettivale -</a:t>
            </a:r>
            <a:r>
              <a:rPr lang="it-IT" i="1" u="sng" dirty="0" smtClean="0"/>
              <a:t>i</a:t>
            </a:r>
            <a:r>
              <a:rPr lang="it-IT" u="sng" dirty="0" smtClean="0"/>
              <a:t>/</a:t>
            </a:r>
            <a:r>
              <a:rPr lang="it-IT" i="1" u="sng" dirty="0" smtClean="0"/>
              <a:t>-</a:t>
            </a:r>
            <a:r>
              <a:rPr lang="it-IT" i="1" u="sng" dirty="0" err="1" smtClean="0"/>
              <a:t>ja</a:t>
            </a:r>
            <a:r>
              <a:rPr lang="it-IT" dirty="0" smtClean="0"/>
              <a:t> si sostituisce al tema in -</a:t>
            </a:r>
            <a:r>
              <a:rPr lang="it-IT" i="1" dirty="0" err="1" smtClean="0"/>
              <a:t>ja</a:t>
            </a:r>
            <a:r>
              <a:rPr lang="it-IT" dirty="0" smtClean="0"/>
              <a:t> del neutro </a:t>
            </a:r>
            <a:r>
              <a:rPr lang="it-IT" i="1" dirty="0" err="1" smtClean="0"/>
              <a:t>kuni</a:t>
            </a:r>
            <a:r>
              <a:rPr lang="it-IT" dirty="0" smtClean="0"/>
              <a:t>.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dirty="0"/>
              <a:t>[</a:t>
            </a:r>
            <a:r>
              <a:rPr lang="it-IT" dirty="0" err="1"/>
              <a:t>anþar</a:t>
            </a:r>
            <a:r>
              <a:rPr lang="it-IT" dirty="0"/>
              <a:t>] + [</a:t>
            </a:r>
            <a:r>
              <a:rPr lang="it-IT" dirty="0" err="1" smtClean="0"/>
              <a:t>leik</a:t>
            </a:r>
            <a:r>
              <a:rPr lang="it-IT" dirty="0" smtClean="0"/>
              <a:t>] </a:t>
            </a:r>
            <a:r>
              <a:rPr lang="it-IT" i="1" dirty="0" smtClean="0"/>
              <a:t>→ </a:t>
            </a:r>
            <a:r>
              <a:rPr lang="it-IT" dirty="0" smtClean="0"/>
              <a:t>*</a:t>
            </a:r>
            <a:r>
              <a:rPr lang="it-IT" i="1" dirty="0" err="1" smtClean="0"/>
              <a:t>anþar-leiks</a:t>
            </a:r>
            <a:r>
              <a:rPr lang="it-IT" dirty="0" smtClean="0"/>
              <a:t> </a:t>
            </a:r>
            <a:r>
              <a:rPr lang="it-IT" dirty="0"/>
              <a:t>“di </a:t>
            </a:r>
            <a:r>
              <a:rPr lang="it-IT" dirty="0" smtClean="0"/>
              <a:t>un aspetto diverso” </a:t>
            </a:r>
            <a:r>
              <a:rPr lang="it-IT" dirty="0"/>
              <a:t>&lt; </a:t>
            </a:r>
            <a:r>
              <a:rPr lang="it-IT" dirty="0" err="1"/>
              <a:t>avb</a:t>
            </a:r>
            <a:r>
              <a:rPr lang="it-IT" dirty="0"/>
              <a:t>. </a:t>
            </a:r>
            <a:r>
              <a:rPr lang="it-IT" i="1" dirty="0" err="1"/>
              <a:t>anþar-leikō</a:t>
            </a:r>
            <a:r>
              <a:rPr lang="it-IT" dirty="0"/>
              <a:t> ← </a:t>
            </a:r>
            <a:r>
              <a:rPr lang="it-IT" dirty="0" err="1" smtClean="0"/>
              <a:t>ἄλλως</a:t>
            </a:r>
            <a:endParaRPr lang="it-IT" dirty="0" smtClean="0"/>
          </a:p>
          <a:p>
            <a:pPr algn="just"/>
            <a:r>
              <a:rPr lang="it-IT" dirty="0" smtClean="0"/>
              <a:t>NB 1: nel primo membro </a:t>
            </a:r>
            <a:r>
              <a:rPr lang="it-IT" u="sng" dirty="0" smtClean="0"/>
              <a:t>cade la vocale di giunzione -</a:t>
            </a:r>
            <a:r>
              <a:rPr lang="it-IT" i="1" u="sng" dirty="0" smtClean="0"/>
              <a:t>a</a:t>
            </a:r>
            <a:r>
              <a:rPr lang="it-IT" dirty="0" smtClean="0"/>
              <a:t> quando è in terza sillaba, </a:t>
            </a:r>
          </a:p>
          <a:p>
            <a:pPr algn="just"/>
            <a:r>
              <a:rPr lang="it-IT" dirty="0" smtClean="0"/>
              <a:t>mentre nel secondo compare il </a:t>
            </a:r>
            <a:r>
              <a:rPr lang="it-IT" u="sng" dirty="0" smtClean="0"/>
              <a:t>suffisso aggettivale -</a:t>
            </a:r>
            <a:r>
              <a:rPr lang="it-IT" i="1" u="sng" dirty="0" smtClean="0"/>
              <a:t>a</a:t>
            </a:r>
            <a:r>
              <a:rPr lang="it-IT" dirty="0" smtClean="0"/>
              <a:t> 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al posto della desinenza propria dei neutri in -</a:t>
            </a:r>
            <a:r>
              <a:rPr lang="it-IT" i="1" dirty="0" smtClean="0"/>
              <a:t>a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dirty="0" smtClean="0"/>
              <a:t>NB 2: è parallelo all’anglosassone </a:t>
            </a:r>
            <a:r>
              <a:rPr lang="it-IT" i="1" dirty="0" err="1"/>
              <a:t>ōđer-līce</a:t>
            </a:r>
            <a:r>
              <a:rPr lang="it-IT" dirty="0"/>
              <a:t>, </a:t>
            </a:r>
            <a:r>
              <a:rPr lang="it-IT" dirty="0" smtClean="0"/>
              <a:t>all’antico </a:t>
            </a:r>
            <a:r>
              <a:rPr lang="it-IT" dirty="0"/>
              <a:t>sassone </a:t>
            </a:r>
            <a:r>
              <a:rPr lang="it-IT" i="1" dirty="0" err="1"/>
              <a:t>ōđar-līk</a:t>
            </a:r>
            <a:r>
              <a:rPr lang="it-IT" dirty="0"/>
              <a:t> </a:t>
            </a:r>
            <a:endParaRPr lang="it-IT" dirty="0" smtClean="0"/>
          </a:p>
          <a:p>
            <a:pPr algn="just">
              <a:spcAft>
                <a:spcPts val="600"/>
              </a:spcAft>
            </a:pPr>
            <a:r>
              <a:rPr lang="it-IT" dirty="0" smtClean="0"/>
              <a:t>e all’antico </a:t>
            </a:r>
            <a:r>
              <a:rPr lang="it-IT" dirty="0"/>
              <a:t>alto tedesco </a:t>
            </a:r>
            <a:r>
              <a:rPr lang="it-IT" i="1" dirty="0"/>
              <a:t>andar-</a:t>
            </a:r>
            <a:r>
              <a:rPr lang="it-IT" i="1" dirty="0" err="1"/>
              <a:t>lih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È diventato diffuso </a:t>
            </a:r>
            <a:r>
              <a:rPr lang="it-IT" u="sng" dirty="0" smtClean="0"/>
              <a:t>suffisso per creare aggettivi e avverbi</a:t>
            </a:r>
            <a:r>
              <a:rPr lang="it-IT" dirty="0" smtClean="0"/>
              <a:t>: cfr. ing. </a:t>
            </a:r>
            <a:r>
              <a:rPr lang="it-IT" i="1" dirty="0" smtClean="0"/>
              <a:t>friend-</a:t>
            </a:r>
            <a:r>
              <a:rPr lang="it-IT" i="1" dirty="0" err="1" smtClean="0"/>
              <a:t>ly</a:t>
            </a:r>
            <a:r>
              <a:rPr lang="it-IT" dirty="0" smtClean="0"/>
              <a:t>, </a:t>
            </a:r>
            <a:r>
              <a:rPr lang="it-IT" dirty="0" err="1" smtClean="0"/>
              <a:t>ted</a:t>
            </a:r>
            <a:r>
              <a:rPr lang="it-IT" dirty="0" smtClean="0"/>
              <a:t>. </a:t>
            </a:r>
            <a:r>
              <a:rPr lang="it-IT" i="1" dirty="0" err="1"/>
              <a:t>f</a:t>
            </a:r>
            <a:r>
              <a:rPr lang="it-IT" i="1" dirty="0" err="1" smtClean="0"/>
              <a:t>reund-lich</a:t>
            </a:r>
            <a:endParaRPr lang="it-IT" dirty="0"/>
          </a:p>
          <a:p>
            <a:pPr algn="just">
              <a:spcAft>
                <a:spcPts val="1200"/>
              </a:spcAft>
            </a:pPr>
            <a:r>
              <a:rPr lang="it-IT" dirty="0" smtClean="0"/>
              <a:t>→ è un esempio di </a:t>
            </a:r>
            <a:r>
              <a:rPr lang="it-IT" b="1" dirty="0" smtClean="0"/>
              <a:t>lessicalizzazione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97939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greci</a:t>
            </a:r>
          </a:p>
          <a:p>
            <a:pPr algn="ctr"/>
            <a:r>
              <a:rPr lang="it-IT" sz="4000" b="1" dirty="0" smtClean="0"/>
              <a:t>DIONISIO TRACE (170-90 a.C. ?)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510463"/>
            <a:ext cx="8640960" cy="36009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Il </a:t>
            </a:r>
            <a:r>
              <a:rPr lang="it-IT" sz="2000" b="1" dirty="0"/>
              <a:t>criterio</a:t>
            </a:r>
            <a:r>
              <a:rPr lang="it-IT" sz="2000" dirty="0"/>
              <a:t> utilizzato per la classificazione dei composti è </a:t>
            </a:r>
            <a:r>
              <a:rPr lang="it-IT" sz="2000" b="1" dirty="0" smtClean="0"/>
              <a:t>morfologico</a:t>
            </a:r>
            <a:r>
              <a:rPr lang="it-IT" sz="2000" dirty="0" smtClean="0"/>
              <a:t>;</a:t>
            </a:r>
          </a:p>
          <a:p>
            <a:pPr algn="just"/>
            <a:r>
              <a:rPr lang="it-IT" sz="2000" b="1" dirty="0" smtClean="0"/>
              <a:t>mancano</a:t>
            </a:r>
            <a:r>
              <a:rPr lang="it-IT" sz="2000" dirty="0" smtClean="0"/>
              <a:t> totalmente </a:t>
            </a:r>
            <a:r>
              <a:rPr lang="it-IT" sz="2000" b="1" dirty="0" smtClean="0"/>
              <a:t>osservazioni </a:t>
            </a:r>
            <a:r>
              <a:rPr lang="it-IT" sz="2000" b="1" dirty="0"/>
              <a:t>di carattere semantico e </a:t>
            </a:r>
            <a:r>
              <a:rPr lang="it-IT" sz="2000" b="1" dirty="0" smtClean="0"/>
              <a:t>sintattico</a:t>
            </a:r>
            <a:r>
              <a:rPr lang="it-IT" sz="2000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sz="2000" dirty="0" smtClean="0"/>
              <a:t>I </a:t>
            </a:r>
            <a:r>
              <a:rPr lang="it-IT" sz="2000" dirty="0"/>
              <a:t>grammatici antichi </a:t>
            </a:r>
            <a:r>
              <a:rPr lang="it-IT" sz="2000" dirty="0" smtClean="0"/>
              <a:t>hanno compreso </a:t>
            </a:r>
            <a:r>
              <a:rPr lang="it-IT" sz="2000" dirty="0"/>
              <a:t>che la composizione nominale </a:t>
            </a:r>
            <a:endParaRPr lang="it-IT" sz="2000" dirty="0" smtClean="0"/>
          </a:p>
          <a:p>
            <a:pPr algn="just"/>
            <a:r>
              <a:rPr lang="it-IT" sz="2000" dirty="0" smtClean="0"/>
              <a:t>pone </a:t>
            </a:r>
            <a:r>
              <a:rPr lang="it-IT" sz="2000" dirty="0"/>
              <a:t>dei </a:t>
            </a:r>
            <a:r>
              <a:rPr lang="it-IT" sz="2000" b="1" dirty="0"/>
              <a:t>problemi oggettivi </a:t>
            </a:r>
            <a:r>
              <a:rPr lang="it-IT" sz="2000" b="1" dirty="0" smtClean="0"/>
              <a:t>relativi alla classificazione</a:t>
            </a:r>
            <a:r>
              <a:rPr lang="it-IT" sz="2000" dirty="0" smtClean="0"/>
              <a:t>.</a:t>
            </a:r>
          </a:p>
          <a:p>
            <a:pPr marL="180000" indent="-1800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Il concetto </a:t>
            </a:r>
            <a:r>
              <a:rPr lang="it-IT" sz="2000" dirty="0" err="1" smtClean="0"/>
              <a:t>dionisiano</a:t>
            </a:r>
            <a:r>
              <a:rPr lang="it-IT" sz="2000" dirty="0" smtClean="0"/>
              <a:t> </a:t>
            </a:r>
            <a:r>
              <a:rPr lang="it-IT" sz="2000" dirty="0"/>
              <a:t>di </a:t>
            </a:r>
            <a:r>
              <a:rPr lang="el-GR" sz="2000" b="1" dirty="0"/>
              <a:t>παρασύνθετον</a:t>
            </a:r>
            <a:r>
              <a:rPr lang="el-GR" sz="2000" dirty="0"/>
              <a:t> </a:t>
            </a:r>
            <a:r>
              <a:rPr lang="it-IT" sz="2000" dirty="0" smtClean="0"/>
              <a:t>lega la composizione</a:t>
            </a:r>
          </a:p>
          <a:p>
            <a:pPr indent="180000" algn="just"/>
            <a:r>
              <a:rPr lang="it-IT" sz="2000" dirty="0" smtClean="0"/>
              <a:t>con la </a:t>
            </a:r>
            <a:r>
              <a:rPr lang="it-IT" sz="2000" b="1" dirty="0" smtClean="0"/>
              <a:t>derivazione per mezzo di suffissi</a:t>
            </a:r>
            <a:r>
              <a:rPr lang="it-IT" sz="2000" dirty="0"/>
              <a:t>.</a:t>
            </a:r>
            <a:endParaRPr lang="it-IT" sz="2000" dirty="0" smtClean="0"/>
          </a:p>
          <a:p>
            <a:pPr marL="180000" indent="-1800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L’idea di </a:t>
            </a:r>
            <a:r>
              <a:rPr lang="it-IT" sz="2000" b="1" dirty="0" smtClean="0"/>
              <a:t>ἀπ</a:t>
            </a:r>
            <a:r>
              <a:rPr lang="el-GR" sz="2000" b="1" dirty="0" smtClean="0"/>
              <a:t>ό</a:t>
            </a:r>
            <a:r>
              <a:rPr lang="it-IT" sz="2000" b="1" dirty="0" err="1" smtClean="0"/>
              <a:t>λε</a:t>
            </a:r>
            <a:r>
              <a:rPr lang="el-GR" sz="2000" b="1" dirty="0" smtClean="0"/>
              <a:t>ι</a:t>
            </a:r>
            <a:r>
              <a:rPr lang="it-IT" sz="2000" b="1" dirty="0" smtClean="0"/>
              <a:t>π</a:t>
            </a:r>
            <a:r>
              <a:rPr lang="el-GR" sz="2000" b="1" dirty="0" smtClean="0"/>
              <a:t>ο</a:t>
            </a:r>
            <a:r>
              <a:rPr lang="it-IT" sz="2000" b="1" dirty="0" smtClean="0"/>
              <a:t>ν</a:t>
            </a:r>
            <a:r>
              <a:rPr lang="it-IT" sz="2000" dirty="0" smtClean="0"/>
              <a:t> indica </a:t>
            </a:r>
            <a:r>
              <a:rPr lang="it-IT" sz="2000" dirty="0"/>
              <a:t>qualcosa </a:t>
            </a:r>
            <a:endParaRPr lang="it-IT" sz="2000" dirty="0" smtClean="0"/>
          </a:p>
          <a:p>
            <a:pPr indent="180000" algn="just"/>
            <a:r>
              <a:rPr lang="it-IT" sz="2000" dirty="0" smtClean="0"/>
              <a:t>che </a:t>
            </a:r>
            <a:r>
              <a:rPr lang="it-IT" sz="2000" dirty="0"/>
              <a:t>non si può mai osservare alla superficie della </a:t>
            </a:r>
            <a:r>
              <a:rPr lang="it-IT" sz="2000" dirty="0" smtClean="0"/>
              <a:t>lingua: </a:t>
            </a:r>
          </a:p>
          <a:p>
            <a:pPr indent="180000" algn="just"/>
            <a:r>
              <a:rPr lang="it-IT" sz="2000" dirty="0"/>
              <a:t>s</a:t>
            </a:r>
            <a:r>
              <a:rPr lang="it-IT" sz="2000" dirty="0" smtClean="0"/>
              <a:t>i tratta di un’</a:t>
            </a:r>
            <a:r>
              <a:rPr lang="it-IT" sz="2000" b="1" dirty="0" smtClean="0"/>
              <a:t>astrazione </a:t>
            </a:r>
            <a:r>
              <a:rPr lang="it-IT" sz="2000" b="1" dirty="0"/>
              <a:t>linguistica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1612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gotico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700808"/>
            <a:ext cx="8640960" cy="4662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err="1"/>
              <a:t>Suf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endParaRPr lang="it-IT" sz="2000" dirty="0"/>
          </a:p>
          <a:p>
            <a:pPr algn="just"/>
            <a:r>
              <a:rPr lang="it-IT" dirty="0" smtClean="0"/>
              <a:t>[</a:t>
            </a:r>
            <a:r>
              <a:rPr lang="it-IT" dirty="0" err="1"/>
              <a:t>arms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</a:t>
            </a:r>
            <a:r>
              <a:rPr lang="it-IT" dirty="0" err="1" smtClean="0"/>
              <a:t>hairtō</a:t>
            </a:r>
            <a:r>
              <a:rPr lang="it-IT" dirty="0" smtClean="0"/>
              <a:t>] </a:t>
            </a:r>
            <a:r>
              <a:rPr lang="it-IT" i="1" dirty="0" smtClean="0"/>
              <a:t>→ </a:t>
            </a:r>
            <a:r>
              <a:rPr lang="it-IT" i="1" dirty="0"/>
              <a:t>arma-</a:t>
            </a:r>
            <a:r>
              <a:rPr lang="it-IT" i="1" dirty="0" err="1"/>
              <a:t>hairts</a:t>
            </a:r>
            <a:r>
              <a:rPr lang="it-IT" dirty="0" smtClean="0"/>
              <a:t> </a:t>
            </a:r>
            <a:r>
              <a:rPr lang="it-IT" dirty="0"/>
              <a:t>“che ha un cuore compassionevole, misericordioso</a:t>
            </a:r>
            <a:r>
              <a:rPr lang="it-IT" dirty="0" smtClean="0"/>
              <a:t>” </a:t>
            </a:r>
          </a:p>
          <a:p>
            <a:pPr algn="r"/>
            <a:r>
              <a:rPr lang="it-IT" dirty="0" smtClean="0"/>
              <a:t>← gr. </a:t>
            </a:r>
            <a:r>
              <a:rPr lang="it-IT" dirty="0" err="1" smtClean="0"/>
              <a:t>εὔσ</a:t>
            </a:r>
            <a:r>
              <a:rPr lang="it-IT" dirty="0" smtClean="0"/>
              <a:t>πλαγχνος</a:t>
            </a:r>
            <a:endParaRPr lang="it-IT" dirty="0"/>
          </a:p>
          <a:p>
            <a:pPr algn="just"/>
            <a:r>
              <a:rPr lang="it-IT" dirty="0" smtClean="0"/>
              <a:t>NB: il primo membro </a:t>
            </a:r>
            <a:r>
              <a:rPr lang="it-IT" i="1" dirty="0" err="1"/>
              <a:t>arms</a:t>
            </a:r>
            <a:r>
              <a:rPr lang="it-IT" dirty="0"/>
              <a:t> </a:t>
            </a:r>
            <a:r>
              <a:rPr lang="it-IT" dirty="0" smtClean="0"/>
              <a:t>“compassionevole” </a:t>
            </a:r>
            <a:r>
              <a:rPr lang="it-IT" u="sng" dirty="0" smtClean="0"/>
              <a:t>conserva la -</a:t>
            </a:r>
            <a:r>
              <a:rPr lang="it-IT" i="1" u="sng" dirty="0" smtClean="0"/>
              <a:t>a</a:t>
            </a:r>
            <a:r>
              <a:rPr lang="it-IT" u="sng" dirty="0" smtClean="0"/>
              <a:t> tematica</a:t>
            </a:r>
            <a:r>
              <a:rPr lang="it-IT" dirty="0" smtClean="0"/>
              <a:t>.</a:t>
            </a:r>
          </a:p>
          <a:p>
            <a:pPr algn="just"/>
            <a:endParaRPr lang="it-IT" dirty="0" smtClean="0"/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 smtClean="0"/>
              <a:t>hauhs</a:t>
            </a:r>
            <a:r>
              <a:rPr lang="it-IT" dirty="0" smtClean="0"/>
              <a:t>] </a:t>
            </a:r>
            <a:r>
              <a:rPr lang="it-IT" dirty="0"/>
              <a:t>+ </a:t>
            </a:r>
            <a:r>
              <a:rPr lang="it-IT" dirty="0" smtClean="0"/>
              <a:t>[</a:t>
            </a:r>
            <a:r>
              <a:rPr lang="it-IT" dirty="0" err="1" smtClean="0"/>
              <a:t>hairtō</a:t>
            </a:r>
            <a:r>
              <a:rPr lang="it-IT" dirty="0" smtClean="0"/>
              <a:t>] </a:t>
            </a:r>
            <a:r>
              <a:rPr lang="it-IT" i="1" dirty="0" smtClean="0"/>
              <a:t>→ </a:t>
            </a:r>
            <a:r>
              <a:rPr lang="it-IT" i="1" dirty="0" err="1"/>
              <a:t>hauh-hairts</a:t>
            </a:r>
            <a:r>
              <a:rPr lang="it-IT" dirty="0" smtClean="0"/>
              <a:t> “alto” </a:t>
            </a:r>
            <a:r>
              <a:rPr lang="it-IT" dirty="0"/>
              <a:t>← </a:t>
            </a:r>
            <a:r>
              <a:rPr lang="it-IT" dirty="0" smtClean="0"/>
              <a:t>gr. ὑπ</a:t>
            </a:r>
            <a:r>
              <a:rPr lang="it-IT" dirty="0" err="1" smtClean="0"/>
              <a:t>ερήφ</a:t>
            </a:r>
            <a:r>
              <a:rPr lang="it-IT" dirty="0" smtClean="0"/>
              <a:t>ανος</a:t>
            </a:r>
          </a:p>
          <a:p>
            <a:pPr algn="just">
              <a:spcAft>
                <a:spcPts val="600"/>
              </a:spcAft>
            </a:pPr>
            <a:r>
              <a:rPr lang="it-IT" dirty="0" smtClean="0"/>
              <a:t>NB 1: il primo </a:t>
            </a:r>
            <a:r>
              <a:rPr lang="it-IT" dirty="0"/>
              <a:t>membro </a:t>
            </a:r>
            <a:r>
              <a:rPr lang="it-IT" i="1" dirty="0" err="1" smtClean="0"/>
              <a:t>hauhs</a:t>
            </a:r>
            <a:r>
              <a:rPr lang="it-IT" dirty="0" smtClean="0"/>
              <a:t> “alto</a:t>
            </a:r>
            <a:r>
              <a:rPr lang="it-IT" dirty="0"/>
              <a:t>”</a:t>
            </a:r>
            <a:r>
              <a:rPr lang="it-IT" dirty="0" smtClean="0"/>
              <a:t> </a:t>
            </a:r>
            <a:r>
              <a:rPr lang="it-IT" u="sng" dirty="0" smtClean="0"/>
              <a:t>perde la -</a:t>
            </a:r>
            <a:r>
              <a:rPr lang="it-IT" i="1" u="sng" dirty="0" smtClean="0"/>
              <a:t>a</a:t>
            </a:r>
            <a:r>
              <a:rPr lang="it-IT" u="sng" dirty="0" smtClean="0"/>
              <a:t> tematica</a:t>
            </a:r>
            <a:r>
              <a:rPr lang="it-IT" dirty="0" smtClean="0"/>
              <a:t> perché il secondo inizia per </a:t>
            </a:r>
            <a:r>
              <a:rPr lang="it-IT" i="1" dirty="0" smtClean="0"/>
              <a:t>h</a:t>
            </a:r>
            <a:r>
              <a:rPr lang="it-IT" dirty="0" smtClean="0"/>
              <a:t>-.</a:t>
            </a:r>
            <a:endParaRPr lang="it-IT" dirty="0"/>
          </a:p>
          <a:p>
            <a:pPr algn="just"/>
            <a:r>
              <a:rPr lang="it-IT" dirty="0" smtClean="0"/>
              <a:t>NB 2: è parallelo all’anglosassone </a:t>
            </a:r>
            <a:r>
              <a:rPr lang="it-IT" i="1" dirty="0" err="1"/>
              <a:t>heah-heort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dirty="0" smtClean="0"/>
              <a:t>[</a:t>
            </a:r>
            <a:r>
              <a:rPr lang="it-IT" dirty="0" err="1"/>
              <a:t>hrains</a:t>
            </a:r>
            <a:r>
              <a:rPr lang="it-IT" dirty="0"/>
              <a:t>] + [</a:t>
            </a:r>
            <a:r>
              <a:rPr lang="it-IT" dirty="0" err="1"/>
              <a:t>hairtō</a:t>
            </a:r>
            <a:r>
              <a:rPr lang="it-IT" dirty="0" smtClean="0"/>
              <a:t>] </a:t>
            </a:r>
            <a:r>
              <a:rPr lang="it-IT" i="1" dirty="0" smtClean="0"/>
              <a:t>→ </a:t>
            </a:r>
            <a:r>
              <a:rPr lang="it-IT" i="1" dirty="0" err="1"/>
              <a:t>hrainja-hairts</a:t>
            </a:r>
            <a:r>
              <a:rPr lang="it-IT" dirty="0" smtClean="0"/>
              <a:t> </a:t>
            </a:r>
            <a:r>
              <a:rPr lang="it-IT" dirty="0"/>
              <a:t>“che ha un cuore puro” ← </a:t>
            </a:r>
            <a:r>
              <a:rPr lang="it-IT" dirty="0" smtClean="0"/>
              <a:t>gr. καθα</a:t>
            </a:r>
            <a:r>
              <a:rPr lang="it-IT" dirty="0" err="1" smtClean="0"/>
              <a:t>ροὶ</a:t>
            </a:r>
            <a:r>
              <a:rPr lang="it-IT" dirty="0" smtClean="0"/>
              <a:t> τ</a:t>
            </a:r>
            <a:r>
              <a:rPr lang="el-GR" dirty="0" smtClean="0"/>
              <a:t>ῇ</a:t>
            </a:r>
            <a:r>
              <a:rPr lang="it-IT" dirty="0" smtClean="0"/>
              <a:t> κα</a:t>
            </a:r>
            <a:r>
              <a:rPr lang="it-IT" dirty="0" err="1" smtClean="0"/>
              <a:t>ρδίᾳ</a:t>
            </a:r>
            <a:endParaRPr lang="it-IT" dirty="0" smtClean="0"/>
          </a:p>
          <a:p>
            <a:pPr algn="just">
              <a:spcAft>
                <a:spcPts val="600"/>
              </a:spcAft>
            </a:pPr>
            <a:r>
              <a:rPr lang="it-IT" dirty="0"/>
              <a:t>NB 1: </a:t>
            </a:r>
            <a:r>
              <a:rPr lang="it-IT" dirty="0" smtClean="0"/>
              <a:t>il primo membro </a:t>
            </a:r>
            <a:r>
              <a:rPr lang="it-IT" i="1" dirty="0" err="1"/>
              <a:t>hrains</a:t>
            </a:r>
            <a:r>
              <a:rPr lang="it-IT" dirty="0"/>
              <a:t> </a:t>
            </a:r>
            <a:r>
              <a:rPr lang="it-IT" dirty="0" smtClean="0"/>
              <a:t>“puro</a:t>
            </a:r>
            <a:r>
              <a:rPr lang="it-IT" dirty="0"/>
              <a:t>” </a:t>
            </a:r>
            <a:r>
              <a:rPr lang="it-IT" dirty="0" smtClean="0"/>
              <a:t>esce in -</a:t>
            </a:r>
            <a:r>
              <a:rPr lang="it-IT" i="1" dirty="0" smtClean="0"/>
              <a:t>a</a:t>
            </a:r>
            <a:r>
              <a:rPr lang="it-IT" dirty="0" smtClean="0"/>
              <a:t> → è una </a:t>
            </a:r>
            <a:r>
              <a:rPr lang="it-IT" u="sng" dirty="0" smtClean="0"/>
              <a:t>vocale di giunzione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dirty="0"/>
              <a:t>NB 2: è parallelo all’antico islandese </a:t>
            </a:r>
            <a:r>
              <a:rPr lang="it-IT" i="1" dirty="0" err="1"/>
              <a:t>hrein-hjartađr</a:t>
            </a:r>
            <a:r>
              <a:rPr lang="it-IT" dirty="0"/>
              <a:t> e </a:t>
            </a:r>
            <a:r>
              <a:rPr lang="it-IT" dirty="0" smtClean="0"/>
              <a:t>all’antico </a:t>
            </a:r>
            <a:r>
              <a:rPr lang="it-IT" dirty="0"/>
              <a:t>alto tedesco </a:t>
            </a:r>
            <a:r>
              <a:rPr lang="it-IT" i="1" dirty="0" err="1"/>
              <a:t>hrein-herzi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Il secondo membro </a:t>
            </a:r>
            <a:r>
              <a:rPr lang="it-IT" i="1" dirty="0" err="1"/>
              <a:t>hairtō</a:t>
            </a:r>
            <a:r>
              <a:rPr lang="it-IT" dirty="0"/>
              <a:t> </a:t>
            </a:r>
            <a:r>
              <a:rPr lang="it-IT" dirty="0" smtClean="0"/>
              <a:t>“cuore” </a:t>
            </a:r>
            <a:r>
              <a:rPr lang="it-IT" u="sng" dirty="0" smtClean="0"/>
              <a:t>perde la declinazione neutra in -</a:t>
            </a:r>
            <a:r>
              <a:rPr lang="it-IT" i="1" u="sng" dirty="0" smtClean="0"/>
              <a:t>n</a:t>
            </a:r>
            <a:r>
              <a:rPr lang="it-IT" dirty="0" smtClean="0"/>
              <a:t> </a:t>
            </a:r>
          </a:p>
          <a:p>
            <a:pPr algn="just"/>
            <a:r>
              <a:rPr lang="it-IT" dirty="0" smtClean="0"/>
              <a:t>per acquisire quella </a:t>
            </a:r>
            <a:r>
              <a:rPr lang="it-IT" u="sng" dirty="0" smtClean="0"/>
              <a:t>aggettivale in -</a:t>
            </a:r>
            <a:r>
              <a:rPr lang="it-IT" i="1" u="sng" dirty="0" smtClean="0"/>
              <a:t>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6025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olandese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484784"/>
            <a:ext cx="8640960" cy="4985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000" dirty="0" smtClean="0"/>
              <a:t>Esistono </a:t>
            </a:r>
            <a:r>
              <a:rPr lang="it-IT" sz="2000" b="1" dirty="0"/>
              <a:t>composti senza fenomeni di </a:t>
            </a:r>
            <a:r>
              <a:rPr lang="it-IT" sz="2000" b="1" dirty="0" smtClean="0"/>
              <a:t>derivazione</a:t>
            </a:r>
            <a:r>
              <a:rPr lang="it-IT" sz="2000" dirty="0" smtClean="0"/>
              <a:t>.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>
              <a:spcAft>
                <a:spcPts val="600"/>
              </a:spcAft>
            </a:pPr>
            <a:r>
              <a:rPr lang="it-IT" dirty="0"/>
              <a:t>[</a:t>
            </a:r>
            <a:r>
              <a:rPr lang="it-IT" dirty="0" err="1"/>
              <a:t>groot</a:t>
            </a:r>
            <a:r>
              <a:rPr lang="it-IT" dirty="0"/>
              <a:t>] + [</a:t>
            </a:r>
            <a:r>
              <a:rPr lang="it-IT" dirty="0" err="1"/>
              <a:t>vader</a:t>
            </a:r>
            <a:r>
              <a:rPr lang="it-IT" dirty="0"/>
              <a:t>] → </a:t>
            </a:r>
            <a:r>
              <a:rPr lang="it-IT" i="1" dirty="0" err="1"/>
              <a:t>grootvader</a:t>
            </a:r>
            <a:r>
              <a:rPr lang="it-IT" dirty="0"/>
              <a:t> “nonno”, come nell’inglese </a:t>
            </a:r>
            <a:r>
              <a:rPr lang="it-IT" i="1" smtClean="0"/>
              <a:t>grandfather</a:t>
            </a:r>
            <a:endParaRPr lang="it-IT" dirty="0"/>
          </a:p>
          <a:p>
            <a:pPr algn="just"/>
            <a:r>
              <a:rPr lang="it-IT" dirty="0" smtClean="0"/>
              <a:t>NB: è </a:t>
            </a:r>
            <a:r>
              <a:rPr lang="it-IT" dirty="0"/>
              <a:t>un esempio di </a:t>
            </a:r>
            <a:r>
              <a:rPr lang="it-IT" b="1" i="1" dirty="0" err="1" smtClean="0"/>
              <a:t>karmadhāraya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>
              <a:spcAft>
                <a:spcPts val="1200"/>
              </a:spcAft>
            </a:pPr>
            <a:r>
              <a:rPr lang="it-IT" sz="2000" dirty="0"/>
              <a:t>Sono ben attestati anche </a:t>
            </a:r>
            <a:r>
              <a:rPr lang="it-IT" sz="2000" b="1" dirty="0"/>
              <a:t>composti con fenomeni di </a:t>
            </a:r>
            <a:r>
              <a:rPr lang="it-IT" sz="2000" b="1" dirty="0" smtClean="0"/>
              <a:t>derivazione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1. La composizione può precedere la derivazione: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[[[a]</a:t>
            </a:r>
            <a:r>
              <a:rPr lang="it-IT" sz="2000" b="1" baseline="-25000" dirty="0"/>
              <a:t>N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err="1"/>
              <a:t>Suf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/>
            <a:r>
              <a:rPr lang="it-IT" dirty="0"/>
              <a:t>[</a:t>
            </a:r>
            <a:r>
              <a:rPr lang="it-IT" dirty="0" err="1"/>
              <a:t>land</a:t>
            </a:r>
            <a:r>
              <a:rPr lang="it-IT" dirty="0"/>
              <a:t>] + [</a:t>
            </a:r>
            <a:r>
              <a:rPr lang="it-IT" dirty="0" err="1"/>
              <a:t>bouw</a:t>
            </a:r>
            <a:r>
              <a:rPr lang="it-IT" dirty="0"/>
              <a:t>] → </a:t>
            </a:r>
            <a:r>
              <a:rPr lang="it-IT" i="1" dirty="0" err="1"/>
              <a:t>landbouw</a:t>
            </a:r>
            <a:r>
              <a:rPr lang="it-IT" dirty="0"/>
              <a:t> “agricoltura” → </a:t>
            </a:r>
            <a:r>
              <a:rPr lang="it-IT" i="1" dirty="0" err="1"/>
              <a:t>landbouwer</a:t>
            </a:r>
            <a:r>
              <a:rPr lang="it-IT" dirty="0"/>
              <a:t> “contadino”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</a:t>
            </a:r>
            <a:r>
              <a:rPr lang="it-IT" dirty="0" err="1"/>
              <a:t>vater</a:t>
            </a:r>
            <a:r>
              <a:rPr lang="it-IT" dirty="0"/>
              <a:t>] + [</a:t>
            </a:r>
            <a:r>
              <a:rPr lang="it-IT" dirty="0" err="1"/>
              <a:t>land</a:t>
            </a:r>
            <a:r>
              <a:rPr lang="it-IT" dirty="0"/>
              <a:t>] → </a:t>
            </a:r>
            <a:r>
              <a:rPr lang="it-IT" i="1" dirty="0" err="1"/>
              <a:t>vaterland</a:t>
            </a:r>
            <a:r>
              <a:rPr lang="it-IT" dirty="0"/>
              <a:t> “patria” → </a:t>
            </a:r>
            <a:r>
              <a:rPr lang="it-IT" i="1" dirty="0" err="1"/>
              <a:t>vaterlandloos</a:t>
            </a:r>
            <a:r>
              <a:rPr lang="it-IT" dirty="0"/>
              <a:t> “senza patria”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2. La </a:t>
            </a:r>
            <a:r>
              <a:rPr lang="it-IT" sz="2000" dirty="0"/>
              <a:t>derivazione può precedere la composizione: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[[b]</a:t>
            </a:r>
            <a:r>
              <a:rPr lang="it-IT" sz="2000" b="1" baseline="-25000" dirty="0"/>
              <a:t>V</a:t>
            </a:r>
            <a:r>
              <a:rPr lang="it-IT" sz="2000" b="1" dirty="0"/>
              <a:t> + </a:t>
            </a:r>
            <a:r>
              <a:rPr lang="it-IT" sz="2000" b="1" dirty="0" err="1" smtClean="0"/>
              <a:t>Suf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r>
              <a:rPr lang="it-IT" sz="2000" b="1" dirty="0" smtClean="0"/>
              <a:t>]</a:t>
            </a:r>
            <a:r>
              <a:rPr lang="it-IT" sz="2000" b="1" baseline="-25000" dirty="0" smtClean="0"/>
              <a:t>N</a:t>
            </a:r>
            <a:endParaRPr lang="it-IT" sz="2000" i="1" dirty="0"/>
          </a:p>
          <a:p>
            <a:pPr algn="just"/>
            <a:r>
              <a:rPr lang="it-IT" dirty="0"/>
              <a:t>[</a:t>
            </a:r>
            <a:r>
              <a:rPr lang="it-IT" dirty="0" err="1"/>
              <a:t>ijs</a:t>
            </a:r>
            <a:r>
              <a:rPr lang="it-IT" dirty="0"/>
              <a:t>] + [</a:t>
            </a:r>
            <a:r>
              <a:rPr lang="it-IT" dirty="0" err="1"/>
              <a:t>bereid</a:t>
            </a:r>
            <a:r>
              <a:rPr lang="it-IT" dirty="0"/>
              <a:t>] → </a:t>
            </a:r>
            <a:r>
              <a:rPr lang="it-IT" i="1" dirty="0" err="1"/>
              <a:t>ijsbereider</a:t>
            </a:r>
            <a:r>
              <a:rPr lang="it-IT" dirty="0"/>
              <a:t> “preparatore di ghiaccio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48477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olandese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268760"/>
            <a:ext cx="8640960" cy="55092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Nel caso dei </a:t>
            </a:r>
            <a:r>
              <a:rPr lang="it-IT" sz="2000" b="1" i="1" dirty="0" err="1" smtClean="0"/>
              <a:t>bahuvrīhi</a:t>
            </a:r>
            <a:r>
              <a:rPr lang="it-IT" sz="2000" dirty="0" smtClean="0"/>
              <a:t> è presente un </a:t>
            </a:r>
            <a:r>
              <a:rPr lang="it-IT" sz="2000" b="1" dirty="0" smtClean="0"/>
              <a:t>suffisso</a:t>
            </a:r>
            <a:r>
              <a:rPr lang="it-IT" sz="2000" dirty="0" smtClean="0"/>
              <a:t> 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→ modifica la categoria lessicale del secondo membro.</a:t>
            </a:r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err="1" smtClean="0"/>
              <a:t>Suf</a:t>
            </a:r>
            <a:r>
              <a:rPr lang="it-IT" sz="2000" b="1" dirty="0" smtClean="0"/>
              <a:t>]</a:t>
            </a:r>
            <a:r>
              <a:rPr lang="it-IT" sz="2000" b="1" baseline="-25000" dirty="0"/>
              <a:t>A</a:t>
            </a:r>
            <a:r>
              <a:rPr lang="it-IT" sz="2000" b="1" dirty="0" smtClean="0"/>
              <a:t>]</a:t>
            </a:r>
            <a:r>
              <a:rPr lang="it-IT" sz="2000" b="1" baseline="-25000" dirty="0"/>
              <a:t>A</a:t>
            </a:r>
            <a:r>
              <a:rPr lang="it-IT" sz="2000" b="1" dirty="0" smtClean="0"/>
              <a:t> , con </a:t>
            </a:r>
            <a:r>
              <a:rPr lang="it-IT" sz="2000" b="1" dirty="0" err="1" smtClean="0"/>
              <a:t>Suf</a:t>
            </a:r>
            <a:r>
              <a:rPr lang="it-IT" sz="2000" b="1" dirty="0" smtClean="0"/>
              <a:t> = -</a:t>
            </a:r>
            <a:r>
              <a:rPr lang="it-IT" sz="2000" b="1" i="1" dirty="0" err="1" smtClean="0"/>
              <a:t>ig</a:t>
            </a:r>
            <a:endParaRPr lang="it-IT" sz="2000" b="1" i="1" dirty="0"/>
          </a:p>
          <a:p>
            <a:pPr algn="just">
              <a:spcAft>
                <a:spcPts val="1200"/>
              </a:spcAft>
            </a:pPr>
            <a:r>
              <a:rPr lang="it-IT" dirty="0"/>
              <a:t>[</a:t>
            </a:r>
            <a:r>
              <a:rPr lang="it-IT" dirty="0" err="1"/>
              <a:t>blauw</a:t>
            </a:r>
            <a:r>
              <a:rPr lang="it-IT" dirty="0"/>
              <a:t>] + [</a:t>
            </a:r>
            <a:r>
              <a:rPr lang="it-IT" dirty="0" err="1"/>
              <a:t>oog</a:t>
            </a:r>
            <a:r>
              <a:rPr lang="it-IT" dirty="0"/>
              <a:t>] → </a:t>
            </a:r>
            <a:r>
              <a:rPr lang="it-IT" i="1" dirty="0" err="1"/>
              <a:t>blauwogig</a:t>
            </a:r>
            <a:r>
              <a:rPr lang="it-IT" dirty="0"/>
              <a:t> “che ha gli occhi blu”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 err="1"/>
              <a:t>Num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</a:t>
            </a:r>
            <a:r>
              <a:rPr lang="it-IT" sz="2000" b="1" dirty="0" err="1"/>
              <a:t>Suf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-</a:t>
            </a:r>
            <a:r>
              <a:rPr lang="it-IT" sz="2000" b="1" i="1" dirty="0" err="1"/>
              <a:t>lijks</a:t>
            </a:r>
            <a:endParaRPr lang="it-IT" sz="2000" b="1" i="1" dirty="0"/>
          </a:p>
          <a:p>
            <a:pPr algn="just"/>
            <a:r>
              <a:rPr lang="it-IT" dirty="0"/>
              <a:t>[</a:t>
            </a:r>
            <a:r>
              <a:rPr lang="it-IT" dirty="0" err="1"/>
              <a:t>twee</a:t>
            </a:r>
            <a:r>
              <a:rPr lang="it-IT" dirty="0"/>
              <a:t>] + [</a:t>
            </a:r>
            <a:r>
              <a:rPr lang="it-IT" dirty="0" err="1"/>
              <a:t>jaar</a:t>
            </a:r>
            <a:r>
              <a:rPr lang="it-IT" dirty="0"/>
              <a:t>] → </a:t>
            </a:r>
            <a:r>
              <a:rPr lang="it-IT" i="1" dirty="0" err="1"/>
              <a:t>tweejaarlijks</a:t>
            </a:r>
            <a:r>
              <a:rPr lang="it-IT" dirty="0"/>
              <a:t> “che dura due anni</a:t>
            </a:r>
            <a:r>
              <a:rPr lang="it-IT" dirty="0" smtClean="0"/>
              <a:t>”</a:t>
            </a:r>
          </a:p>
          <a:p>
            <a:pPr algn="just"/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Le stesse considerazioni valgono anche per altre </a:t>
            </a:r>
            <a:r>
              <a:rPr lang="it-IT" sz="2000" b="1" dirty="0" smtClean="0"/>
              <a:t>lingue germaniche moderne</a:t>
            </a:r>
            <a:r>
              <a:rPr lang="it-IT" sz="2000" dirty="0" smtClean="0"/>
              <a:t>.</a:t>
            </a:r>
          </a:p>
          <a:p>
            <a:pPr algn="just"/>
            <a:r>
              <a:rPr lang="it-IT" dirty="0"/>
              <a:t>I</a:t>
            </a:r>
            <a:r>
              <a:rPr lang="it-IT" dirty="0" smtClean="0"/>
              <a:t>nglese</a:t>
            </a:r>
            <a:r>
              <a:rPr lang="it-IT" dirty="0"/>
              <a:t>: </a:t>
            </a:r>
            <a:r>
              <a:rPr lang="it-IT" i="1" dirty="0" err="1" smtClean="0"/>
              <a:t>lionheart</a:t>
            </a:r>
            <a:r>
              <a:rPr lang="it-IT" i="1" u="sng" dirty="0" err="1" smtClean="0"/>
              <a:t>ed</a:t>
            </a:r>
            <a:r>
              <a:rPr lang="it-IT" dirty="0"/>
              <a:t>, </a:t>
            </a:r>
            <a:r>
              <a:rPr lang="it-IT" i="1" dirty="0" smtClean="0"/>
              <a:t>teenag</a:t>
            </a:r>
            <a:r>
              <a:rPr lang="it-IT" i="1" u="sng" dirty="0" smtClean="0"/>
              <a:t>er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it-IT" dirty="0"/>
              <a:t>Tedesco: </a:t>
            </a:r>
            <a:r>
              <a:rPr lang="it-IT" i="1" dirty="0" err="1" smtClean="0"/>
              <a:t>dunkeläug</a:t>
            </a:r>
            <a:r>
              <a:rPr lang="it-IT" i="1" u="sng" dirty="0" err="1" smtClean="0"/>
              <a:t>ig</a:t>
            </a:r>
            <a:r>
              <a:rPr lang="it-IT" dirty="0" smtClean="0"/>
              <a:t>, </a:t>
            </a:r>
            <a:r>
              <a:rPr lang="it-IT" i="1" dirty="0" err="1" smtClean="0"/>
              <a:t>breitschulter</a:t>
            </a:r>
            <a:r>
              <a:rPr lang="it-IT" i="1" u="sng" dirty="0" err="1" smtClean="0"/>
              <a:t>ig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endParaRPr lang="it-IT" dirty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In suffisso però può essere </a:t>
            </a:r>
            <a:r>
              <a:rPr lang="it-IT" sz="2000" dirty="0"/>
              <a:t>anche “invisibile”.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[[b]</a:t>
            </a:r>
            <a:r>
              <a:rPr lang="it-IT" sz="2000" b="1" baseline="-25000" dirty="0"/>
              <a:t>N</a:t>
            </a:r>
            <a:r>
              <a:rPr lang="it-IT" sz="2000" b="1" dirty="0"/>
              <a:t> + Ø]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  <a:r>
              <a:rPr lang="it-IT" sz="2000" b="1" dirty="0"/>
              <a:t> , con </a:t>
            </a:r>
            <a:r>
              <a:rPr lang="it-IT" sz="2000" b="1" dirty="0" err="1"/>
              <a:t>Suf</a:t>
            </a:r>
            <a:r>
              <a:rPr lang="it-IT" sz="2000" b="1" dirty="0"/>
              <a:t> = </a:t>
            </a:r>
            <a:r>
              <a:rPr lang="it-IT" sz="2000" b="1" dirty="0" smtClean="0"/>
              <a:t>Ø</a:t>
            </a:r>
            <a:endParaRPr lang="it-IT" sz="2000" b="1" dirty="0"/>
          </a:p>
          <a:p>
            <a:pPr algn="just"/>
            <a:r>
              <a:rPr lang="it-IT" dirty="0"/>
              <a:t>Inglese: </a:t>
            </a:r>
            <a:r>
              <a:rPr lang="it-IT" i="1" dirty="0" err="1" smtClean="0"/>
              <a:t>redhead</a:t>
            </a:r>
            <a:r>
              <a:rPr lang="it-IT" dirty="0"/>
              <a:t>, </a:t>
            </a:r>
            <a:r>
              <a:rPr lang="it-IT" i="1" dirty="0" err="1" smtClean="0"/>
              <a:t>paleface</a:t>
            </a:r>
            <a:r>
              <a:rPr lang="it-IT" dirty="0" smtClean="0"/>
              <a:t>.</a:t>
            </a:r>
            <a:endParaRPr lang="it-IT" i="1" dirty="0" smtClean="0"/>
          </a:p>
          <a:p>
            <a:pPr algn="just"/>
            <a:r>
              <a:rPr lang="it-IT" dirty="0"/>
              <a:t>Tedesco: </a:t>
            </a:r>
            <a:r>
              <a:rPr lang="it-IT" i="1" dirty="0" err="1" smtClean="0"/>
              <a:t>rothaut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i="1" dirty="0" err="1" smtClean="0"/>
              <a:t>spatzenhirn</a:t>
            </a:r>
            <a:r>
              <a:rPr lang="it-IT" dirty="0" smtClean="0"/>
              <a:t>.</a:t>
            </a:r>
            <a:endParaRPr lang="it-IT" i="1" dirty="0" smtClean="0"/>
          </a:p>
          <a:p>
            <a:pPr algn="just"/>
            <a:r>
              <a:rPr lang="it-IT" dirty="0"/>
              <a:t>Olandese: </a:t>
            </a:r>
            <a:r>
              <a:rPr lang="it-IT" i="1" dirty="0" err="1" smtClean="0"/>
              <a:t>stiffkopp</a:t>
            </a:r>
            <a:r>
              <a:rPr lang="it-IT" i="1" u="sng" dirty="0" err="1" smtClean="0"/>
              <a:t>ig</a:t>
            </a:r>
            <a:r>
              <a:rPr lang="it-IT" i="1" dirty="0" smtClean="0"/>
              <a:t> </a:t>
            </a:r>
            <a:r>
              <a:rPr lang="it-IT" dirty="0"/>
              <a:t>in alternanza con </a:t>
            </a:r>
            <a:r>
              <a:rPr lang="it-IT" i="1" dirty="0" err="1" smtClean="0"/>
              <a:t>stiffkop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436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italiano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552724"/>
            <a:ext cx="8640960" cy="49244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 smtClean="0"/>
              <a:t>Anche in italiano si può rintracciare un certo numero di composti nominali.</a:t>
            </a:r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Si ha la prevalenza di composti con </a:t>
            </a:r>
            <a:r>
              <a:rPr lang="it-IT" sz="2000" b="1" dirty="0" smtClean="0"/>
              <a:t>testa a sinistra</a:t>
            </a:r>
            <a:r>
              <a:rPr lang="it-IT" sz="2000" dirty="0" smtClean="0"/>
              <a:t>.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/>
              <a:t>N</a:t>
            </a:r>
            <a:r>
              <a:rPr lang="it-IT" sz="2000" b="1" dirty="0"/>
              <a:t> + [b]</a:t>
            </a:r>
            <a:r>
              <a:rPr lang="it-IT" sz="2000" b="1" baseline="-25000" dirty="0"/>
              <a:t>A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[campo] + [santo] → </a:t>
            </a:r>
            <a:r>
              <a:rPr lang="it-IT" i="1" dirty="0"/>
              <a:t>camposanto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N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[pesce] + [cane] → </a:t>
            </a:r>
            <a:r>
              <a:rPr lang="it-IT" i="1" dirty="0"/>
              <a:t>pescecane</a:t>
            </a:r>
          </a:p>
          <a:p>
            <a:pPr algn="just"/>
            <a:r>
              <a:rPr lang="it-IT" sz="2000" dirty="0" smtClean="0"/>
              <a:t>Si tratta di esempi di </a:t>
            </a:r>
            <a:r>
              <a:rPr lang="it-IT" sz="2000" b="1" i="1" dirty="0" err="1" smtClean="0"/>
              <a:t>karmadhāraya</a:t>
            </a:r>
            <a:r>
              <a:rPr lang="it-IT" sz="2000" dirty="0" smtClean="0"/>
              <a:t>: </a:t>
            </a:r>
          </a:p>
          <a:p>
            <a:pPr algn="just"/>
            <a:r>
              <a:rPr lang="it-IT" sz="2000" dirty="0" smtClean="0"/>
              <a:t>il </a:t>
            </a:r>
            <a:r>
              <a:rPr lang="it-IT" sz="2000" b="1" dirty="0" smtClean="0"/>
              <a:t>secondo membro </a:t>
            </a:r>
            <a:r>
              <a:rPr lang="it-IT" sz="2000" dirty="0" smtClean="0"/>
              <a:t>svolge la funzione di </a:t>
            </a:r>
            <a:r>
              <a:rPr lang="it-IT" sz="2000" b="1" dirty="0" smtClean="0"/>
              <a:t>attributo</a:t>
            </a:r>
            <a:r>
              <a:rPr lang="it-IT" sz="2000" dirty="0" smtClean="0"/>
              <a:t> o di </a:t>
            </a:r>
            <a:r>
              <a:rPr lang="it-IT" sz="2000" b="1" dirty="0" smtClean="0"/>
              <a:t>apposizione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 smtClean="0"/>
              <a:t>→ rispecchia il consueto </a:t>
            </a:r>
            <a:r>
              <a:rPr lang="it-IT" sz="2000" b="1" dirty="0" smtClean="0"/>
              <a:t>ordine della sintassi nome + attributo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[gentile] + [uomo] → </a:t>
            </a:r>
            <a:r>
              <a:rPr lang="it-IT" i="1" dirty="0"/>
              <a:t>gentiluomo</a:t>
            </a:r>
          </a:p>
          <a:p>
            <a:pPr algn="just"/>
            <a:r>
              <a:rPr lang="it-IT" sz="2000" dirty="0" smtClean="0"/>
              <a:t>È </a:t>
            </a:r>
            <a:r>
              <a:rPr lang="it-IT" sz="2000" dirty="0"/>
              <a:t>attestato un </a:t>
            </a:r>
            <a:r>
              <a:rPr lang="it-IT" sz="2000" b="1" dirty="0"/>
              <a:t>ordine </a:t>
            </a:r>
            <a:r>
              <a:rPr lang="it-IT" sz="2000" b="1" dirty="0" smtClean="0"/>
              <a:t>marcato</a:t>
            </a:r>
            <a:r>
              <a:rPr lang="it-IT" sz="2000" dirty="0" smtClean="0"/>
              <a:t> → </a:t>
            </a:r>
            <a:r>
              <a:rPr lang="it-IT" sz="2000" dirty="0"/>
              <a:t>la </a:t>
            </a:r>
            <a:r>
              <a:rPr lang="it-IT" sz="2000" b="1" dirty="0"/>
              <a:t>testa</a:t>
            </a:r>
            <a:r>
              <a:rPr lang="it-IT" sz="2000" dirty="0"/>
              <a:t> è </a:t>
            </a:r>
            <a:r>
              <a:rPr lang="it-IT" sz="2000" b="1" dirty="0"/>
              <a:t>a destra</a:t>
            </a:r>
            <a:r>
              <a:rPr lang="it-IT" sz="2000" dirty="0"/>
              <a:t> anziché a </a:t>
            </a:r>
            <a:r>
              <a:rPr lang="it-IT" sz="2000" dirty="0" smtClean="0"/>
              <a:t>sinistra.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245228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La composizione nominale in italiano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700808"/>
            <a:ext cx="8640960" cy="45858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it-IT" sz="2000" dirty="0" smtClean="0"/>
              <a:t>Nei </a:t>
            </a:r>
            <a:r>
              <a:rPr lang="it-IT" sz="2000" b="1" dirty="0"/>
              <a:t>composti esocentrici</a:t>
            </a:r>
            <a:r>
              <a:rPr lang="it-IT" sz="2000" dirty="0"/>
              <a:t> la testa non coincide </a:t>
            </a:r>
            <a:endParaRPr lang="it-IT" sz="2000" dirty="0" smtClean="0"/>
          </a:p>
          <a:p>
            <a:pPr algn="just">
              <a:spcAft>
                <a:spcPts val="1200"/>
              </a:spcAft>
            </a:pPr>
            <a:r>
              <a:rPr lang="it-IT" sz="2000" dirty="0" smtClean="0"/>
              <a:t>con </a:t>
            </a:r>
            <a:r>
              <a:rPr lang="it-IT" sz="2000" dirty="0"/>
              <a:t>nessuno dei due membri di </a:t>
            </a:r>
            <a:r>
              <a:rPr lang="it-IT" sz="2000" dirty="0" smtClean="0"/>
              <a:t>composto.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A</a:t>
            </a:r>
            <a:r>
              <a:rPr lang="it-IT" sz="2000" b="1" dirty="0"/>
              <a:t> + [b]</a:t>
            </a:r>
            <a:r>
              <a:rPr lang="it-IT" sz="2000" b="1" baseline="-25000" dirty="0"/>
              <a:t>N</a:t>
            </a:r>
            <a:r>
              <a:rPr lang="it-IT" sz="2000" b="1" dirty="0"/>
              <a:t>]</a:t>
            </a:r>
            <a:r>
              <a:rPr lang="it-IT" sz="2000" b="1" baseline="-25000" dirty="0"/>
              <a:t>A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[puro] + [sangue] → </a:t>
            </a:r>
            <a:r>
              <a:rPr lang="it-IT" i="1" dirty="0"/>
              <a:t>purosangue</a:t>
            </a:r>
          </a:p>
          <a:p>
            <a:pPr algn="just">
              <a:spcAft>
                <a:spcPts val="600"/>
              </a:spcAft>
            </a:pPr>
            <a:r>
              <a:rPr lang="it-IT" sz="2000" b="1" dirty="0" smtClean="0"/>
              <a:t>[[</a:t>
            </a:r>
            <a:r>
              <a:rPr lang="it-IT" sz="2000" b="1" dirty="0"/>
              <a:t>a]</a:t>
            </a:r>
            <a:r>
              <a:rPr lang="it-IT" sz="2000" b="1" baseline="-25000" dirty="0"/>
              <a:t>V</a:t>
            </a:r>
            <a:r>
              <a:rPr lang="it-IT" sz="2000" b="1" dirty="0"/>
              <a:t> + [b]</a:t>
            </a:r>
            <a:r>
              <a:rPr lang="it-IT" sz="2000" b="1" baseline="-25000" dirty="0"/>
              <a:t>V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>
              <a:spcAft>
                <a:spcPts val="1200"/>
              </a:spcAft>
            </a:pPr>
            <a:r>
              <a:rPr lang="it-IT" dirty="0"/>
              <a:t>[dormi] + [veglia] → </a:t>
            </a:r>
            <a:r>
              <a:rPr lang="it-IT" i="1" dirty="0"/>
              <a:t>dormiveglia</a:t>
            </a:r>
          </a:p>
          <a:p>
            <a:pPr algn="just">
              <a:spcAft>
                <a:spcPts val="600"/>
              </a:spcAft>
            </a:pPr>
            <a:r>
              <a:rPr lang="it-IT" sz="2000" b="1" dirty="0"/>
              <a:t>[[a]</a:t>
            </a:r>
            <a:r>
              <a:rPr lang="it-IT" sz="2000" b="1" baseline="-25000" dirty="0"/>
              <a:t>V</a:t>
            </a:r>
            <a:r>
              <a:rPr lang="it-IT" sz="2000" b="1" dirty="0"/>
              <a:t> + [b]</a:t>
            </a:r>
            <a:r>
              <a:rPr lang="it-IT" sz="2000" b="1" baseline="-25000" dirty="0"/>
              <a:t>V</a:t>
            </a:r>
            <a:r>
              <a:rPr lang="it-IT" sz="2000" b="1" dirty="0"/>
              <a:t>]</a:t>
            </a:r>
            <a:r>
              <a:rPr lang="it-IT" sz="2000" b="1" baseline="-25000" dirty="0"/>
              <a:t>N</a:t>
            </a:r>
          </a:p>
          <a:p>
            <a:pPr algn="just"/>
            <a:r>
              <a:rPr lang="it-IT" dirty="0"/>
              <a:t>[porta] + [lettere] → </a:t>
            </a:r>
            <a:r>
              <a:rPr lang="it-IT" i="1" dirty="0"/>
              <a:t>portalettere</a:t>
            </a:r>
          </a:p>
          <a:p>
            <a:pPr algn="just">
              <a:spcAft>
                <a:spcPts val="600"/>
              </a:spcAft>
            </a:pPr>
            <a:endParaRPr lang="it-IT" sz="2000" dirty="0" smtClean="0"/>
          </a:p>
          <a:p>
            <a:pPr algn="just">
              <a:spcAft>
                <a:spcPts val="600"/>
              </a:spcAft>
            </a:pPr>
            <a:r>
              <a:rPr lang="it-IT" sz="2000" dirty="0" smtClean="0"/>
              <a:t>Nel </a:t>
            </a:r>
            <a:r>
              <a:rPr lang="it-IT" sz="2000" dirty="0"/>
              <a:t>latino tardo cominciano ad essere attestati composti di questo </a:t>
            </a:r>
            <a:r>
              <a:rPr lang="it-IT" sz="2000" dirty="0" smtClean="0"/>
              <a:t>tipo:</a:t>
            </a:r>
            <a:endParaRPr lang="it-IT" sz="2000" dirty="0"/>
          </a:p>
          <a:p>
            <a:pPr algn="just">
              <a:spcAft>
                <a:spcPts val="600"/>
              </a:spcAft>
            </a:pPr>
            <a:r>
              <a:rPr lang="pt-BR" sz="2000" b="1" dirty="0"/>
              <a:t>[[a]</a:t>
            </a:r>
            <a:r>
              <a:rPr lang="pt-BR" sz="2000" b="1" baseline="-25000" dirty="0"/>
              <a:t>V</a:t>
            </a:r>
            <a:r>
              <a:rPr lang="pt-BR" sz="2000" b="1" dirty="0"/>
              <a:t> + [[b]</a:t>
            </a:r>
            <a:r>
              <a:rPr lang="pt-BR" sz="2000" b="1" baseline="-25000" dirty="0"/>
              <a:t>N</a:t>
            </a:r>
            <a:r>
              <a:rPr lang="pt-BR" sz="2000" b="1" dirty="0"/>
              <a:t> + Suf]</a:t>
            </a:r>
            <a:r>
              <a:rPr lang="pt-BR" sz="2000" b="1" baseline="-25000" dirty="0"/>
              <a:t>N</a:t>
            </a:r>
            <a:r>
              <a:rPr lang="pt-BR" sz="2000" b="1" dirty="0"/>
              <a:t>]</a:t>
            </a:r>
            <a:r>
              <a:rPr lang="pt-BR" sz="2000" b="1" baseline="-25000" dirty="0"/>
              <a:t>N</a:t>
            </a:r>
            <a:r>
              <a:rPr lang="pt-BR" sz="2000" b="1" dirty="0"/>
              <a:t> , con Suf = </a:t>
            </a:r>
            <a:r>
              <a:rPr lang="pt-BR" sz="2000" b="1" i="1" dirty="0" smtClean="0"/>
              <a:t>io</a:t>
            </a:r>
            <a:r>
              <a:rPr lang="pt-BR" sz="2000" b="1" dirty="0" smtClean="0"/>
              <a:t>/</a:t>
            </a:r>
            <a:r>
              <a:rPr lang="pt-BR" sz="2000" b="1" i="1" dirty="0" smtClean="0"/>
              <a:t>ia</a:t>
            </a:r>
            <a:endParaRPr lang="pt-BR" sz="2000" b="1" dirty="0"/>
          </a:p>
          <a:p>
            <a:pPr algn="just"/>
            <a:r>
              <a:rPr lang="it-IT" dirty="0" smtClean="0"/>
              <a:t>[</a:t>
            </a:r>
            <a:r>
              <a:rPr lang="it-IT" dirty="0" err="1" smtClean="0"/>
              <a:t>fulci</a:t>
            </a:r>
            <a:r>
              <a:rPr lang="it-IT" dirty="0"/>
              <a:t>] + [</a:t>
            </a:r>
            <a:r>
              <a:rPr lang="it-IT" dirty="0" err="1"/>
              <a:t>ped</a:t>
            </a:r>
            <a:r>
              <a:rPr lang="it-IT" dirty="0"/>
              <a:t>] → </a:t>
            </a:r>
            <a:r>
              <a:rPr lang="it-IT" i="1" dirty="0" err="1"/>
              <a:t>fulcipedia</a:t>
            </a:r>
            <a:r>
              <a:rPr lang="it-IT" i="1" dirty="0"/>
              <a:t> </a:t>
            </a:r>
            <a:r>
              <a:rPr lang="it-IT" dirty="0"/>
              <a:t>“che si alza sui piedi, altezzosa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09766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VARRONE (116-27 a.C.)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354391"/>
            <a:ext cx="8642350" cy="407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dirty="0" smtClean="0"/>
              <a:t>Nel </a:t>
            </a:r>
            <a:r>
              <a:rPr lang="it-IT" altLang="it-IT" sz="2000" b="1" dirty="0" smtClean="0"/>
              <a:t>Libro VIII</a:t>
            </a:r>
            <a:r>
              <a:rPr lang="it-IT" altLang="it-IT" sz="2000" dirty="0" smtClean="0"/>
              <a:t> del </a:t>
            </a:r>
            <a:r>
              <a:rPr lang="it-IT" altLang="it-IT" sz="2000" b="1" i="1" dirty="0" smtClean="0"/>
              <a:t>De Lingua Latina</a:t>
            </a:r>
            <a:r>
              <a:rPr lang="it-IT" altLang="it-IT" sz="2000" dirty="0" smtClean="0"/>
              <a:t> (§§ 61-62) </a:t>
            </a:r>
          </a:p>
          <a:p>
            <a:pPr algn="just"/>
            <a:r>
              <a:rPr lang="it-IT" altLang="it-IT" sz="2000" dirty="0" smtClean="0"/>
              <a:t>tratta </a:t>
            </a:r>
            <a:r>
              <a:rPr lang="it-IT" altLang="it-IT" sz="2000" dirty="0"/>
              <a:t>del </a:t>
            </a:r>
            <a:r>
              <a:rPr lang="it-IT" altLang="it-IT" sz="2000" b="1" i="1" dirty="0" err="1"/>
              <a:t>genus</a:t>
            </a:r>
            <a:r>
              <a:rPr lang="it-IT" altLang="it-IT" sz="2000" b="1" i="1" dirty="0"/>
              <a:t> </a:t>
            </a:r>
            <a:r>
              <a:rPr lang="it-IT" altLang="it-IT" sz="2000" b="1" i="1" dirty="0" err="1"/>
              <a:t>compositicium</a:t>
            </a:r>
            <a:r>
              <a:rPr lang="it-IT" altLang="it-IT" sz="2000" dirty="0"/>
              <a:t> in opposizione ai </a:t>
            </a:r>
            <a:r>
              <a:rPr lang="it-IT" altLang="it-IT" sz="2000" b="1" i="1" dirty="0" err="1"/>
              <a:t>verba</a:t>
            </a:r>
            <a:r>
              <a:rPr lang="it-IT" altLang="it-IT" sz="2000" b="1" i="1" dirty="0"/>
              <a:t> </a:t>
            </a:r>
            <a:r>
              <a:rPr lang="it-IT" altLang="it-IT" sz="2000" b="1" i="1" dirty="0" err="1"/>
              <a:t>simplicia</a:t>
            </a:r>
            <a:r>
              <a:rPr lang="it-IT" altLang="it-IT" sz="2000" dirty="0"/>
              <a:t>.</a:t>
            </a:r>
            <a:endParaRPr lang="it-IT" altLang="it-IT" sz="2000" i="1" dirty="0"/>
          </a:p>
          <a:p>
            <a:pPr algn="just"/>
            <a:endParaRPr lang="it-IT" altLang="it-IT" dirty="0"/>
          </a:p>
          <a:p>
            <a:pPr algn="just"/>
            <a:r>
              <a:rPr lang="it-IT" altLang="it-IT" sz="2000" dirty="0"/>
              <a:t>Non </a:t>
            </a:r>
            <a:r>
              <a:rPr lang="it-IT" altLang="it-IT" sz="2000" dirty="0" smtClean="0"/>
              <a:t>svolge una </a:t>
            </a:r>
            <a:r>
              <a:rPr lang="it-IT" altLang="it-IT" sz="2000" dirty="0"/>
              <a:t>trattazione specifica sulla composizione </a:t>
            </a:r>
            <a:endParaRPr lang="it-IT" altLang="it-IT" sz="2000" dirty="0" smtClean="0"/>
          </a:p>
          <a:p>
            <a:pPr algn="just"/>
            <a:r>
              <a:rPr lang="it-IT" altLang="it-IT" sz="2000" dirty="0" smtClean="0"/>
              <a:t>ma </a:t>
            </a:r>
            <a:r>
              <a:rPr lang="it-IT" altLang="it-IT" sz="2000" dirty="0"/>
              <a:t>con esempi </a:t>
            </a:r>
            <a:r>
              <a:rPr lang="it-IT" altLang="it-IT" sz="2000" dirty="0" smtClean="0"/>
              <a:t>sostiene </a:t>
            </a:r>
            <a:r>
              <a:rPr lang="it-IT" altLang="it-IT" sz="2000" dirty="0"/>
              <a:t>la </a:t>
            </a:r>
            <a:r>
              <a:rPr lang="it-IT" altLang="it-IT" sz="2000" b="1" dirty="0"/>
              <a:t>teoria linguistica anomalista</a:t>
            </a:r>
            <a:r>
              <a:rPr lang="it-IT" altLang="it-IT" sz="2000" dirty="0"/>
              <a:t>: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tibicen</a:t>
            </a:r>
            <a:r>
              <a:rPr lang="it-IT" altLang="it-IT" dirty="0"/>
              <a:t>				*</a:t>
            </a:r>
            <a:r>
              <a:rPr lang="it-IT" altLang="it-IT" i="1" dirty="0" err="1"/>
              <a:t>citharicen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aeditumus</a:t>
            </a:r>
            <a:r>
              <a:rPr lang="it-IT" altLang="it-IT" dirty="0"/>
              <a:t>			*</a:t>
            </a:r>
            <a:r>
              <a:rPr lang="it-IT" altLang="it-IT" i="1" dirty="0" err="1"/>
              <a:t>atritumus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auceps</a:t>
            </a:r>
            <a:r>
              <a:rPr lang="it-IT" altLang="it-IT" dirty="0"/>
              <a:t>				*</a:t>
            </a:r>
            <a:r>
              <a:rPr lang="it-IT" altLang="it-IT" i="1" dirty="0" err="1"/>
              <a:t>pisciceps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aeraria</a:t>
            </a:r>
            <a:r>
              <a:rPr lang="it-IT" altLang="it-IT" dirty="0"/>
              <a:t>				*</a:t>
            </a:r>
            <a:r>
              <a:rPr lang="it-IT" altLang="it-IT" i="1" dirty="0" err="1"/>
              <a:t>aerelavina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argentifodina</a:t>
            </a:r>
            <a:r>
              <a:rPr lang="it-IT" altLang="it-IT" dirty="0"/>
              <a:t>			*</a:t>
            </a:r>
            <a:r>
              <a:rPr lang="it-IT" altLang="it-IT" i="1" dirty="0" err="1"/>
              <a:t>ferrifodina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lapicida</a:t>
            </a:r>
            <a:r>
              <a:rPr lang="it-IT" altLang="it-IT" dirty="0"/>
              <a:t>				*</a:t>
            </a:r>
            <a:r>
              <a:rPr lang="it-IT" altLang="it-IT" i="1" dirty="0" err="1"/>
              <a:t>lignicida</a:t>
            </a:r>
            <a:endParaRPr lang="it-IT" altLang="it-IT" i="1" dirty="0"/>
          </a:p>
          <a:p>
            <a:pPr algn="just">
              <a:spcBef>
                <a:spcPts val="600"/>
              </a:spcBef>
            </a:pPr>
            <a:r>
              <a:rPr lang="it-IT" altLang="it-IT" i="1" dirty="0"/>
              <a:t>		</a:t>
            </a:r>
            <a:r>
              <a:rPr lang="it-IT" altLang="it-IT" i="1" dirty="0" err="1"/>
              <a:t>aurifex</a:t>
            </a:r>
            <a:r>
              <a:rPr lang="it-IT" altLang="it-IT" dirty="0"/>
              <a:t>				*</a:t>
            </a:r>
            <a:r>
              <a:rPr lang="it-IT" altLang="it-IT" i="1" dirty="0" err="1"/>
              <a:t>argentifex</a:t>
            </a:r>
            <a:endParaRPr lang="it-IT" altLang="it-IT" i="1" dirty="0"/>
          </a:p>
        </p:txBody>
      </p:sp>
    </p:spTree>
    <p:extLst>
      <p:ext uri="{BB962C8B-B14F-4D97-AF65-F5344CB8AC3E}">
        <p14:creationId xmlns:p14="http://schemas.microsoft.com/office/powerpoint/2010/main" val="3271945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QUINTILIANO (35-96 d.C.)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130" y="2204864"/>
            <a:ext cx="864235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/>
              <a:t>Non è un grammatico ma un </a:t>
            </a:r>
            <a:r>
              <a:rPr lang="it-IT" altLang="it-IT" sz="2000" b="1" dirty="0" smtClean="0"/>
              <a:t>retore</a:t>
            </a:r>
            <a:r>
              <a:rPr lang="it-IT" altLang="it-IT" sz="20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it-IT" altLang="it-IT" sz="2000" dirty="0" smtClean="0"/>
              <a:t>Lo </a:t>
            </a:r>
            <a:r>
              <a:rPr lang="it-IT" altLang="it-IT" sz="2000" dirty="0"/>
              <a:t>scopo </a:t>
            </a:r>
            <a:r>
              <a:rPr lang="it-IT" altLang="it-IT" sz="2000" dirty="0" smtClean="0"/>
              <a:t>della sua opera è </a:t>
            </a:r>
            <a:r>
              <a:rPr lang="it-IT" altLang="it-IT" sz="2000" b="1" dirty="0"/>
              <a:t>formare il buon </a:t>
            </a:r>
            <a:r>
              <a:rPr lang="it-IT" altLang="it-IT" sz="2000" b="1" dirty="0" smtClean="0"/>
              <a:t>oratore</a:t>
            </a:r>
            <a:r>
              <a:rPr lang="it-IT" altLang="it-IT" sz="2000" dirty="0" smtClean="0"/>
              <a:t>:</a:t>
            </a:r>
          </a:p>
          <a:p>
            <a:pPr algn="just"/>
            <a:r>
              <a:rPr lang="it-IT" altLang="it-IT" sz="2000" dirty="0" smtClean="0"/>
              <a:t>per </a:t>
            </a:r>
            <a:r>
              <a:rPr lang="it-IT" altLang="it-IT" sz="2000" dirty="0"/>
              <a:t>questo invita i discepoli a </a:t>
            </a:r>
            <a:r>
              <a:rPr lang="it-IT" altLang="it-IT" sz="2000" b="1" dirty="0"/>
              <a:t>rifuggire dai costrutti tipici della lingua greca</a:t>
            </a:r>
            <a:r>
              <a:rPr lang="it-IT" altLang="it-IT" sz="2000" dirty="0"/>
              <a:t>.</a:t>
            </a:r>
          </a:p>
          <a:p>
            <a:pPr algn="just"/>
            <a:endParaRPr lang="it-IT" altLang="it-IT" dirty="0"/>
          </a:p>
          <a:p>
            <a:pPr algn="just"/>
            <a:r>
              <a:rPr lang="it-IT" altLang="it-IT" i="1" dirty="0" err="1"/>
              <a:t>Institutio</a:t>
            </a:r>
            <a:r>
              <a:rPr lang="it-IT" altLang="it-IT" i="1" dirty="0"/>
              <a:t> oratoria</a:t>
            </a:r>
            <a:r>
              <a:rPr lang="it-IT" altLang="it-IT" dirty="0"/>
              <a:t> 1, 5, 70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 err="1"/>
              <a:t>Sed</a:t>
            </a:r>
            <a:r>
              <a:rPr lang="it-IT" altLang="it-IT" i="1" dirty="0"/>
              <a:t> res tota </a:t>
            </a:r>
            <a:r>
              <a:rPr lang="it-IT" altLang="it-IT" i="1" dirty="0" err="1"/>
              <a:t>magis</a:t>
            </a:r>
            <a:r>
              <a:rPr lang="it-IT" altLang="it-IT" i="1" dirty="0"/>
              <a:t> </a:t>
            </a:r>
            <a:r>
              <a:rPr lang="it-IT" altLang="it-IT" i="1" dirty="0" err="1"/>
              <a:t>Graecos</a:t>
            </a:r>
            <a:r>
              <a:rPr lang="it-IT" altLang="it-IT" i="1" dirty="0"/>
              <a:t> </a:t>
            </a:r>
            <a:r>
              <a:rPr lang="it-IT" altLang="it-IT" i="1" dirty="0" err="1"/>
              <a:t>decet</a:t>
            </a:r>
            <a:r>
              <a:rPr lang="it-IT" altLang="it-IT" i="1" dirty="0"/>
              <a:t>, </a:t>
            </a:r>
            <a:r>
              <a:rPr lang="it-IT" altLang="it-IT" i="1" dirty="0" err="1"/>
              <a:t>nobis</a:t>
            </a:r>
            <a:r>
              <a:rPr lang="it-IT" altLang="it-IT" i="1" dirty="0"/>
              <a:t> </a:t>
            </a:r>
            <a:r>
              <a:rPr lang="it-IT" altLang="it-IT" i="1" dirty="0" err="1"/>
              <a:t>minus</a:t>
            </a:r>
            <a:r>
              <a:rPr lang="it-IT" altLang="it-IT" i="1" dirty="0"/>
              <a:t> </a:t>
            </a:r>
            <a:r>
              <a:rPr lang="it-IT" altLang="it-IT" i="1" dirty="0" err="1"/>
              <a:t>succedit</a:t>
            </a:r>
            <a:r>
              <a:rPr lang="it-IT" altLang="it-IT" i="1" dirty="0"/>
              <a:t>: </a:t>
            </a:r>
            <a:r>
              <a:rPr lang="it-IT" altLang="it-IT" dirty="0" smtClean="0"/>
              <a:t>[…]</a:t>
            </a:r>
            <a:r>
              <a:rPr lang="it-IT" altLang="it-IT" i="1" dirty="0" smtClean="0"/>
              <a:t> </a:t>
            </a:r>
            <a:r>
              <a:rPr lang="it-IT" altLang="it-IT" i="1" dirty="0" err="1"/>
              <a:t>ideoque</a:t>
            </a:r>
            <a:r>
              <a:rPr lang="it-IT" altLang="it-IT" i="1" dirty="0"/>
              <a:t> </a:t>
            </a:r>
            <a:r>
              <a:rPr lang="it-IT" altLang="it-IT" i="1" dirty="0" err="1"/>
              <a:t>cum</a:t>
            </a:r>
            <a:r>
              <a:rPr lang="it-IT" altLang="it-IT" dirty="0"/>
              <a:t> </a:t>
            </a:r>
            <a:r>
              <a:rPr lang="it-IT" altLang="it-IT" dirty="0" err="1"/>
              <a:t>κυρτ</a:t>
            </a:r>
            <a:r>
              <a:rPr lang="it-IT" altLang="it-IT" dirty="0"/>
              <a:t>αύχενα </a:t>
            </a:r>
            <a:r>
              <a:rPr lang="it-IT" altLang="it-IT" i="1" dirty="0"/>
              <a:t>mirati simus, </a:t>
            </a:r>
            <a:r>
              <a:rPr lang="it-IT" altLang="it-IT" dirty="0"/>
              <a:t>incurvicervicum</a:t>
            </a:r>
            <a:r>
              <a:rPr lang="it-IT" altLang="it-IT" i="1" dirty="0"/>
              <a:t> vix a risu defendimus.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Tutto </a:t>
            </a:r>
            <a:r>
              <a:rPr lang="it-IT" altLang="it-IT" dirty="0"/>
              <a:t>questo si addice tuttavia maggiormente ai Greci, mentre per noi è meno frequente; […]; dunque se ci sorprende il vocabolo </a:t>
            </a:r>
            <a:r>
              <a:rPr lang="it-IT" altLang="it-IT" dirty="0" err="1"/>
              <a:t>κυρτ</a:t>
            </a:r>
            <a:r>
              <a:rPr lang="it-IT" altLang="it-IT" dirty="0"/>
              <a:t>αύχενα, </a:t>
            </a:r>
            <a:r>
              <a:rPr lang="it-IT" altLang="it-IT" i="1" dirty="0"/>
              <a:t>incurvicervicum</a:t>
            </a:r>
            <a:r>
              <a:rPr lang="it-IT" altLang="it-IT" dirty="0"/>
              <a:t> a fatica ci trattiene dal </a:t>
            </a:r>
            <a:r>
              <a:rPr lang="it-IT" altLang="it-IT" dirty="0" smtClean="0"/>
              <a:t>riso.</a:t>
            </a:r>
            <a:endParaRPr lang="it-IT" altLang="it-IT" dirty="0"/>
          </a:p>
          <a:p>
            <a:pPr algn="just"/>
            <a:endParaRPr lang="it-IT" altLang="it-IT" dirty="0" smtClean="0"/>
          </a:p>
          <a:p>
            <a:pPr algn="just"/>
            <a:r>
              <a:rPr lang="it-IT" altLang="it-IT" sz="2000" dirty="0" smtClean="0"/>
              <a:t>Questo </a:t>
            </a:r>
            <a:r>
              <a:rPr lang="it-IT" altLang="it-IT" sz="2000" dirty="0"/>
              <a:t>brano contiene </a:t>
            </a:r>
            <a:r>
              <a:rPr lang="it-IT" altLang="it-IT" sz="2000" i="1" dirty="0"/>
              <a:t>in </a:t>
            </a:r>
            <a:r>
              <a:rPr lang="it-IT" altLang="it-IT" sz="2000" i="1" dirty="0" err="1"/>
              <a:t>nuce</a:t>
            </a:r>
            <a:r>
              <a:rPr lang="it-IT" altLang="it-IT" sz="2000" dirty="0"/>
              <a:t> il </a:t>
            </a:r>
            <a:r>
              <a:rPr lang="it-IT" altLang="it-IT" sz="2000" b="1" dirty="0"/>
              <a:t>pregiudizio</a:t>
            </a:r>
            <a:r>
              <a:rPr lang="it-IT" altLang="it-IT" sz="2000" dirty="0"/>
              <a:t> secondo cui </a:t>
            </a:r>
            <a:endParaRPr lang="it-IT" altLang="it-IT" sz="2000" dirty="0" smtClean="0"/>
          </a:p>
          <a:p>
            <a:pPr algn="just"/>
            <a:r>
              <a:rPr lang="it-IT" altLang="it-IT" sz="2000" b="1" dirty="0" smtClean="0"/>
              <a:t>la </a:t>
            </a:r>
            <a:r>
              <a:rPr lang="it-IT" altLang="it-IT" sz="2000" b="1" dirty="0"/>
              <a:t>composizione nominale è in latino un fenomeno </a:t>
            </a:r>
            <a:r>
              <a:rPr lang="it-IT" altLang="it-IT" sz="2000" b="1" dirty="0" smtClean="0"/>
              <a:t>minoritario</a:t>
            </a:r>
            <a:r>
              <a:rPr lang="it-IT" altLang="it-IT" sz="2000" dirty="0" smtClean="0"/>
              <a:t>.</a:t>
            </a:r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3558420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92696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QUINTILIANO (35-96 d.C.)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204864"/>
            <a:ext cx="864096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2000" dirty="0" smtClean="0"/>
              <a:t>Testimonia la </a:t>
            </a:r>
            <a:r>
              <a:rPr lang="it-IT" altLang="it-IT" sz="2000" b="1" dirty="0" smtClean="0"/>
              <a:t>recezione della classificazione </a:t>
            </a:r>
            <a:r>
              <a:rPr lang="it-IT" altLang="it-IT" sz="2000" b="1" dirty="0"/>
              <a:t>dionisiana</a:t>
            </a:r>
            <a:r>
              <a:rPr lang="it-IT" altLang="it-IT" sz="2000" dirty="0"/>
              <a:t> </a:t>
            </a:r>
            <a:r>
              <a:rPr lang="it-IT" altLang="it-IT" sz="2000" dirty="0" smtClean="0"/>
              <a:t>dei composti (1, 5, 68).</a:t>
            </a:r>
            <a:endParaRPr lang="it-IT" altLang="it-IT" sz="2000" dirty="0"/>
          </a:p>
          <a:p>
            <a:pPr algn="just"/>
            <a:endParaRPr lang="it-IT" dirty="0" smtClean="0"/>
          </a:p>
          <a:p>
            <a:pPr algn="just"/>
            <a:r>
              <a:rPr lang="it-IT" i="1" dirty="0" err="1"/>
              <a:t>Iunguntur</a:t>
            </a:r>
            <a:r>
              <a:rPr lang="it-IT" i="1" dirty="0"/>
              <a:t> </a:t>
            </a:r>
            <a:r>
              <a:rPr lang="it-IT" i="1" dirty="0" err="1"/>
              <a:t>autem</a:t>
            </a:r>
            <a:r>
              <a:rPr lang="it-IT" i="1" dirty="0"/>
              <a:t> aut ex </a:t>
            </a:r>
            <a:r>
              <a:rPr lang="it-IT" i="1" dirty="0" err="1"/>
              <a:t>duobus</a:t>
            </a:r>
            <a:r>
              <a:rPr lang="it-IT" i="1" dirty="0"/>
              <a:t> </a:t>
            </a:r>
            <a:r>
              <a:rPr lang="it-IT" i="1" dirty="0" err="1"/>
              <a:t>Latinis</a:t>
            </a:r>
            <a:r>
              <a:rPr lang="it-IT" i="1" dirty="0"/>
              <a:t> </a:t>
            </a:r>
            <a:r>
              <a:rPr lang="it-IT" i="1" dirty="0" err="1"/>
              <a:t>integris</a:t>
            </a:r>
            <a:r>
              <a:rPr lang="it-IT" i="1" dirty="0"/>
              <a:t>, ut </a:t>
            </a:r>
            <a:r>
              <a:rPr lang="it-IT" dirty="0" err="1"/>
              <a:t>superfui</a:t>
            </a:r>
            <a:r>
              <a:rPr lang="it-IT" dirty="0"/>
              <a:t> </a:t>
            </a:r>
            <a:r>
              <a:rPr lang="it-IT" dirty="0" err="1"/>
              <a:t>supterfugi</a:t>
            </a:r>
            <a:r>
              <a:rPr lang="it-IT" i="1" dirty="0"/>
              <a:t>, </a:t>
            </a:r>
            <a:r>
              <a:rPr lang="it-IT" i="1" dirty="0" err="1"/>
              <a:t>quamquam</a:t>
            </a:r>
            <a:r>
              <a:rPr lang="it-IT" i="1" dirty="0"/>
              <a:t> ex </a:t>
            </a:r>
            <a:r>
              <a:rPr lang="it-IT" i="1" dirty="0" err="1"/>
              <a:t>integris</a:t>
            </a:r>
            <a:r>
              <a:rPr lang="it-IT" i="1" dirty="0"/>
              <a:t> an composita </a:t>
            </a:r>
            <a:r>
              <a:rPr lang="it-IT" i="1" dirty="0" err="1"/>
              <a:t>sint</a:t>
            </a:r>
            <a:r>
              <a:rPr lang="it-IT" i="1" dirty="0"/>
              <a:t> </a:t>
            </a:r>
            <a:r>
              <a:rPr lang="it-IT" i="1" dirty="0" err="1"/>
              <a:t>quaeritur</a:t>
            </a:r>
            <a:r>
              <a:rPr lang="it-IT" i="1" dirty="0"/>
              <a:t>, aut ex integro et </a:t>
            </a:r>
            <a:r>
              <a:rPr lang="it-IT" i="1" dirty="0" err="1"/>
              <a:t>corrupto</a:t>
            </a:r>
            <a:r>
              <a:rPr lang="it-IT" i="1" dirty="0"/>
              <a:t>, ut </a:t>
            </a:r>
            <a:r>
              <a:rPr lang="it-IT" dirty="0" err="1"/>
              <a:t>malevolus</a:t>
            </a:r>
            <a:r>
              <a:rPr lang="it-IT" i="1" dirty="0"/>
              <a:t>, aut ex </a:t>
            </a:r>
            <a:r>
              <a:rPr lang="it-IT" i="1" dirty="0" err="1"/>
              <a:t>corrupto</a:t>
            </a:r>
            <a:r>
              <a:rPr lang="it-IT" i="1" dirty="0"/>
              <a:t> et integro, ut </a:t>
            </a:r>
            <a:r>
              <a:rPr lang="it-IT" dirty="0" err="1"/>
              <a:t>noctivagus</a:t>
            </a:r>
            <a:r>
              <a:rPr lang="it-IT" i="1" dirty="0"/>
              <a:t>, aut </a:t>
            </a:r>
            <a:r>
              <a:rPr lang="it-IT" i="1" dirty="0" err="1"/>
              <a:t>duobus</a:t>
            </a:r>
            <a:r>
              <a:rPr lang="it-IT" i="1" dirty="0"/>
              <a:t> </a:t>
            </a:r>
            <a:r>
              <a:rPr lang="it-IT" i="1" dirty="0" err="1"/>
              <a:t>corruptis</a:t>
            </a:r>
            <a:r>
              <a:rPr lang="it-IT" i="1" dirty="0"/>
              <a:t>, ut </a:t>
            </a:r>
            <a:r>
              <a:rPr lang="it-IT" dirty="0" err="1" smtClean="0"/>
              <a:t>pedisecus</a:t>
            </a:r>
            <a:r>
              <a:rPr lang="it-IT" i="1" dirty="0"/>
              <a:t> </a:t>
            </a:r>
            <a:r>
              <a:rPr lang="it-IT" dirty="0" smtClean="0"/>
              <a:t>[…]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Le </a:t>
            </a:r>
            <a:r>
              <a:rPr lang="it-IT" dirty="0"/>
              <a:t>parole composte, poi, sono formate o da due elementi latini interi, come </a:t>
            </a:r>
            <a:r>
              <a:rPr lang="it-IT" i="1" dirty="0" err="1"/>
              <a:t>superfui</a:t>
            </a:r>
            <a:r>
              <a:rPr lang="it-IT" i="1" dirty="0"/>
              <a:t> </a:t>
            </a:r>
            <a:r>
              <a:rPr lang="it-IT" dirty="0"/>
              <a:t>(sopravvissi), </a:t>
            </a:r>
            <a:r>
              <a:rPr lang="it-IT" i="1" dirty="0" err="1"/>
              <a:t>subterfugi</a:t>
            </a:r>
            <a:r>
              <a:rPr lang="it-IT" i="1" dirty="0"/>
              <a:t> </a:t>
            </a:r>
            <a:r>
              <a:rPr lang="it-IT" dirty="0"/>
              <a:t>(fuggii) – quantunque si discuta, se siano proprio composte di elementi interi – o da un elemento integro e da uno incompleto, come </a:t>
            </a:r>
            <a:r>
              <a:rPr lang="it-IT" i="1" dirty="0" err="1"/>
              <a:t>malevolus</a:t>
            </a:r>
            <a:r>
              <a:rPr lang="it-IT" dirty="0"/>
              <a:t>, e da un elemento storpiato e da uno integro, come </a:t>
            </a:r>
            <a:r>
              <a:rPr lang="it-IT" i="1" dirty="0" err="1"/>
              <a:t>noctivagus</a:t>
            </a:r>
            <a:r>
              <a:rPr lang="it-IT" dirty="0"/>
              <a:t>, o di due elementi storpiati, come </a:t>
            </a:r>
            <a:r>
              <a:rPr lang="it-IT" i="1" dirty="0" err="1" smtClean="0"/>
              <a:t>pedisecus</a:t>
            </a:r>
            <a:r>
              <a:rPr lang="it-IT" dirty="0"/>
              <a:t> </a:t>
            </a:r>
            <a:r>
              <a:rPr lang="it-IT" dirty="0" smtClean="0"/>
              <a:t>[…]</a:t>
            </a:r>
          </a:p>
          <a:p>
            <a:pPr algn="just"/>
            <a:endParaRPr lang="it-IT" dirty="0"/>
          </a:p>
          <a:p>
            <a:pPr algn="just"/>
            <a:r>
              <a:rPr lang="it-IT" sz="2000" dirty="0" err="1" smtClean="0"/>
              <a:t>Quintiliano</a:t>
            </a:r>
            <a:r>
              <a:rPr lang="it-IT" sz="2000" dirty="0" smtClean="0"/>
              <a:t> avrebbe ripreso la </a:t>
            </a:r>
            <a:r>
              <a:rPr lang="it-IT" sz="2000" dirty="0"/>
              <a:t>teoria della </a:t>
            </a:r>
            <a:r>
              <a:rPr lang="it-IT" sz="2000" i="1" dirty="0"/>
              <a:t>figura </a:t>
            </a:r>
            <a:r>
              <a:rPr lang="it-IT" sz="2000" dirty="0" smtClean="0"/>
              <a:t>da </a:t>
            </a:r>
            <a:r>
              <a:rPr lang="it-IT" sz="2000" b="1" dirty="0" smtClean="0"/>
              <a:t>Quinto </a:t>
            </a:r>
            <a:r>
              <a:rPr lang="it-IT" sz="2000" b="1" dirty="0" err="1"/>
              <a:t>Remmio</a:t>
            </a:r>
            <a:r>
              <a:rPr lang="it-IT" sz="2000" b="1" dirty="0"/>
              <a:t> </a:t>
            </a:r>
            <a:r>
              <a:rPr lang="it-IT" sz="2000" b="1" dirty="0" smtClean="0"/>
              <a:t>Palemone</a:t>
            </a:r>
            <a:r>
              <a:rPr lang="it-IT" sz="2000" dirty="0" smtClean="0"/>
              <a:t>, </a:t>
            </a:r>
          </a:p>
          <a:p>
            <a:pPr algn="just"/>
            <a:r>
              <a:rPr lang="it-IT" sz="2000" dirty="0" smtClean="0"/>
              <a:t>autore </a:t>
            </a:r>
            <a:r>
              <a:rPr lang="it-IT" sz="2000" dirty="0"/>
              <a:t>di un’</a:t>
            </a:r>
            <a:r>
              <a:rPr lang="it-IT" sz="2000" i="1" dirty="0"/>
              <a:t>Ars grammatica </a:t>
            </a:r>
            <a:r>
              <a:rPr lang="it-IT" sz="2000" dirty="0"/>
              <a:t>ispirata al modello di Dionisio </a:t>
            </a:r>
            <a:r>
              <a:rPr lang="it-IT" sz="2000" dirty="0" smtClean="0"/>
              <a:t>Trace.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92961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76064"/>
          </a:xfrm>
        </p:spPr>
        <p:txBody>
          <a:bodyPr anchor="ctr">
            <a:normAutofit/>
          </a:bodyPr>
          <a:lstStyle/>
          <a:p>
            <a:pPr algn="l"/>
            <a:r>
              <a:rPr lang="it-IT" sz="1400" dirty="0" smtClean="0"/>
              <a:t>Centro Internazionale sul Plurilinguismo – Udine 10 novembre 2016</a:t>
            </a:r>
            <a:br>
              <a:rPr lang="it-IT" sz="1400" dirty="0" smtClean="0"/>
            </a:br>
            <a:r>
              <a:rPr lang="it-IT" sz="1400" b="1" dirty="0" smtClean="0"/>
              <a:t>I composti nominali tra lingue antiche e moderne</a:t>
            </a:r>
            <a:endParaRPr lang="it-IT" sz="1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620688"/>
            <a:ext cx="8640960" cy="12464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500" i="1" dirty="0" smtClean="0"/>
              <a:t>I grammatici latini</a:t>
            </a:r>
          </a:p>
          <a:p>
            <a:pPr algn="ctr"/>
            <a:r>
              <a:rPr lang="it-IT" sz="4000" b="1" dirty="0" smtClean="0"/>
              <a:t>CARISIO (IV sec. d.C.)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1520" y="1916832"/>
            <a:ext cx="864235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altLang="it-IT" sz="2000" dirty="0" smtClean="0"/>
              <a:t>Nel </a:t>
            </a:r>
            <a:r>
              <a:rPr lang="it-IT" altLang="it-IT" sz="2000" b="1" dirty="0"/>
              <a:t>libro II</a:t>
            </a:r>
            <a:r>
              <a:rPr lang="it-IT" altLang="it-IT" sz="2000" dirty="0"/>
              <a:t> </a:t>
            </a:r>
            <a:r>
              <a:rPr lang="it-IT" altLang="it-IT" sz="2000" dirty="0" smtClean="0"/>
              <a:t>della sua </a:t>
            </a:r>
            <a:r>
              <a:rPr lang="it-IT" altLang="it-IT" sz="2000" b="1" i="1" dirty="0" smtClean="0"/>
              <a:t>Ars grammatica</a:t>
            </a:r>
            <a:r>
              <a:rPr lang="it-IT" altLang="it-IT" sz="2000" i="1" dirty="0" smtClean="0"/>
              <a:t> </a:t>
            </a:r>
            <a:r>
              <a:rPr lang="it-IT" altLang="it-IT" sz="2000" dirty="0" smtClean="0"/>
              <a:t>vengono trattate le </a:t>
            </a:r>
            <a:r>
              <a:rPr lang="it-IT" altLang="it-IT" sz="2000" b="1" dirty="0"/>
              <a:t>parti del discorso</a:t>
            </a:r>
            <a:r>
              <a:rPr lang="it-IT" altLang="it-IT" sz="2000" dirty="0"/>
              <a:t>.</a:t>
            </a:r>
          </a:p>
          <a:p>
            <a:pPr algn="just"/>
            <a:endParaRPr lang="it-IT" altLang="it-IT" b="1" i="1" dirty="0" smtClean="0"/>
          </a:p>
          <a:p>
            <a:pPr algn="just"/>
            <a:r>
              <a:rPr lang="it-IT" altLang="it-IT" b="1" i="1" dirty="0" smtClean="0"/>
              <a:t>Figura</a:t>
            </a:r>
            <a:r>
              <a:rPr lang="it-IT" altLang="it-IT" i="1" dirty="0" smtClean="0"/>
              <a:t> in </a:t>
            </a:r>
            <a:r>
              <a:rPr lang="it-IT" altLang="it-IT" i="1" dirty="0" err="1"/>
              <a:t>nominibus</a:t>
            </a:r>
            <a:r>
              <a:rPr lang="it-IT" altLang="it-IT" i="1" dirty="0"/>
              <a:t> aut </a:t>
            </a:r>
            <a:r>
              <a:rPr lang="it-IT" altLang="it-IT" b="1" i="1" dirty="0"/>
              <a:t>simplex</a:t>
            </a:r>
            <a:r>
              <a:rPr lang="it-IT" altLang="it-IT" i="1" dirty="0"/>
              <a:t> est, ut </a:t>
            </a:r>
            <a:r>
              <a:rPr lang="it-IT" altLang="it-IT" dirty="0" err="1"/>
              <a:t>felix</a:t>
            </a:r>
            <a:r>
              <a:rPr lang="it-IT" altLang="it-IT" i="1" dirty="0"/>
              <a:t>, aut </a:t>
            </a:r>
            <a:r>
              <a:rPr lang="it-IT" altLang="it-IT" b="1" i="1" dirty="0" smtClean="0"/>
              <a:t>composita</a:t>
            </a:r>
            <a:r>
              <a:rPr lang="it-IT" altLang="it-IT" i="1" dirty="0" smtClean="0"/>
              <a:t>, ut </a:t>
            </a:r>
            <a:r>
              <a:rPr lang="it-IT" altLang="it-IT" dirty="0" err="1"/>
              <a:t>infelix</a:t>
            </a:r>
            <a:r>
              <a:rPr lang="it-IT" altLang="it-IT" i="1" dirty="0"/>
              <a:t>. </a:t>
            </a:r>
          </a:p>
          <a:p>
            <a:pPr algn="just">
              <a:spcBef>
                <a:spcPts val="600"/>
              </a:spcBef>
            </a:pPr>
            <a:r>
              <a:rPr lang="it-IT" altLang="it-IT" i="1" dirty="0" err="1"/>
              <a:t>Conponuntur</a:t>
            </a:r>
            <a:r>
              <a:rPr lang="it-IT" altLang="it-IT" i="1" dirty="0"/>
              <a:t> </a:t>
            </a:r>
            <a:r>
              <a:rPr lang="it-IT" altLang="it-IT" i="1" dirty="0" err="1"/>
              <a:t>autem</a:t>
            </a:r>
            <a:r>
              <a:rPr lang="it-IT" altLang="it-IT" i="1" dirty="0"/>
              <a:t> nomina </a:t>
            </a:r>
            <a:r>
              <a:rPr lang="it-IT" altLang="it-IT" b="1" i="1" dirty="0" err="1"/>
              <a:t>modis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quattuor</a:t>
            </a:r>
            <a:r>
              <a:rPr lang="it-IT" altLang="it-IT" i="1" dirty="0"/>
              <a:t>,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duobus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integris</a:t>
            </a:r>
            <a:r>
              <a:rPr lang="it-IT" altLang="it-IT" i="1" dirty="0"/>
              <a:t>, ut </a:t>
            </a:r>
            <a:r>
              <a:rPr lang="it-IT" altLang="it-IT" dirty="0" err="1"/>
              <a:t>suburbanum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duobus</a:t>
            </a:r>
            <a:r>
              <a:rPr lang="it-IT" altLang="it-IT" b="1" i="1" dirty="0"/>
              <a:t> </a:t>
            </a:r>
            <a:r>
              <a:rPr lang="it-IT" altLang="it-IT" b="1" i="1" dirty="0" err="1"/>
              <a:t>corruptis</a:t>
            </a:r>
            <a:r>
              <a:rPr lang="it-IT" altLang="it-IT" i="1" dirty="0"/>
              <a:t>, ut </a:t>
            </a:r>
            <a:r>
              <a:rPr lang="it-IT" altLang="it-IT" dirty="0" err="1"/>
              <a:t>opifex</a:t>
            </a:r>
            <a:r>
              <a:rPr lang="it-IT" altLang="it-IT" i="1" dirty="0"/>
              <a:t> </a:t>
            </a:r>
            <a:r>
              <a:rPr lang="it-IT" altLang="it-IT" dirty="0" err="1"/>
              <a:t>artifex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integro et </a:t>
            </a:r>
            <a:r>
              <a:rPr lang="it-IT" altLang="it-IT" b="1" i="1" dirty="0" err="1"/>
              <a:t>corrupto</a:t>
            </a:r>
            <a:r>
              <a:rPr lang="it-IT" altLang="it-IT" i="1" dirty="0"/>
              <a:t>, ut </a:t>
            </a:r>
            <a:r>
              <a:rPr lang="it-IT" altLang="it-IT" dirty="0" err="1"/>
              <a:t>ineptus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b="1" i="1" dirty="0"/>
              <a:t>ex </a:t>
            </a:r>
            <a:r>
              <a:rPr lang="it-IT" altLang="it-IT" b="1" i="1" dirty="0" err="1"/>
              <a:t>corrupto</a:t>
            </a:r>
            <a:r>
              <a:rPr lang="it-IT" altLang="it-IT" b="1" i="1" dirty="0"/>
              <a:t> et integro</a:t>
            </a:r>
            <a:r>
              <a:rPr lang="it-IT" altLang="it-IT" i="1" dirty="0"/>
              <a:t>, ut </a:t>
            </a:r>
            <a:r>
              <a:rPr lang="it-IT" altLang="it-IT" dirty="0" err="1"/>
              <a:t>omnipotens</a:t>
            </a:r>
            <a:r>
              <a:rPr lang="it-IT" altLang="it-IT" i="1" dirty="0"/>
              <a:t>; </a:t>
            </a:r>
          </a:p>
          <a:p>
            <a:pPr algn="just"/>
            <a:r>
              <a:rPr lang="it-IT" altLang="it-IT" i="1" dirty="0" err="1"/>
              <a:t>aliquando</a:t>
            </a:r>
            <a:r>
              <a:rPr lang="it-IT" altLang="it-IT" i="1" dirty="0"/>
              <a:t> </a:t>
            </a:r>
            <a:r>
              <a:rPr lang="it-IT" altLang="it-IT" b="1" i="1" dirty="0"/>
              <a:t>ex </a:t>
            </a:r>
            <a:r>
              <a:rPr lang="it-IT" altLang="it-IT" b="1" i="1" dirty="0" err="1"/>
              <a:t>compluribus</a:t>
            </a:r>
            <a:r>
              <a:rPr lang="it-IT" altLang="it-IT" i="1" dirty="0"/>
              <a:t>, ut </a:t>
            </a:r>
            <a:r>
              <a:rPr lang="it-IT" altLang="it-IT" dirty="0" err="1"/>
              <a:t>inexpugnabilis</a:t>
            </a:r>
            <a:r>
              <a:rPr lang="it-IT" altLang="it-IT" i="1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it-IT" altLang="it-IT" dirty="0" smtClean="0"/>
              <a:t>Nei </a:t>
            </a:r>
            <a:r>
              <a:rPr lang="it-IT" altLang="it-IT" dirty="0"/>
              <a:t>nomi la </a:t>
            </a:r>
            <a:r>
              <a:rPr lang="it-IT" altLang="it-IT" b="1" dirty="0"/>
              <a:t>figura</a:t>
            </a:r>
            <a:r>
              <a:rPr lang="it-IT" altLang="it-IT" dirty="0"/>
              <a:t> o è </a:t>
            </a:r>
            <a:r>
              <a:rPr lang="it-IT" altLang="it-IT" b="1" dirty="0"/>
              <a:t>semplice</a:t>
            </a:r>
            <a:r>
              <a:rPr lang="it-IT" altLang="it-IT" dirty="0"/>
              <a:t>, come </a:t>
            </a:r>
            <a:r>
              <a:rPr lang="it-IT" altLang="it-IT" i="1" dirty="0" err="1"/>
              <a:t>felix</a:t>
            </a:r>
            <a:r>
              <a:rPr lang="it-IT" altLang="it-IT" dirty="0"/>
              <a:t>, o </a:t>
            </a:r>
            <a:r>
              <a:rPr lang="it-IT" altLang="it-IT" b="1" dirty="0"/>
              <a:t>composta</a:t>
            </a:r>
            <a:r>
              <a:rPr lang="it-IT" altLang="it-IT" dirty="0"/>
              <a:t>, come </a:t>
            </a:r>
            <a:r>
              <a:rPr lang="it-IT" altLang="it-IT" i="1" dirty="0" err="1"/>
              <a:t>infelix</a:t>
            </a:r>
            <a:r>
              <a:rPr lang="it-IT" altLang="it-IT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it-IT" altLang="it-IT" dirty="0"/>
              <a:t>I nomi si compongono in </a:t>
            </a:r>
            <a:r>
              <a:rPr lang="it-IT" altLang="it-IT" b="1" dirty="0"/>
              <a:t>quattro modi</a:t>
            </a:r>
            <a:r>
              <a:rPr lang="it-IT" altLang="it-IT" dirty="0"/>
              <a:t>: </a:t>
            </a:r>
          </a:p>
          <a:p>
            <a:pPr algn="just"/>
            <a:r>
              <a:rPr lang="it-IT" altLang="it-IT" dirty="0"/>
              <a:t>da </a:t>
            </a:r>
            <a:r>
              <a:rPr lang="it-IT" altLang="it-IT" b="1" dirty="0"/>
              <a:t>due nomi completi</a:t>
            </a:r>
            <a:r>
              <a:rPr lang="it-IT" altLang="it-IT" dirty="0"/>
              <a:t>, come </a:t>
            </a:r>
            <a:r>
              <a:rPr lang="it-IT" altLang="it-IT" i="1" dirty="0" err="1"/>
              <a:t>suburbanum</a:t>
            </a:r>
            <a:r>
              <a:rPr lang="it-IT" altLang="it-IT" dirty="0"/>
              <a:t>; </a:t>
            </a:r>
          </a:p>
          <a:p>
            <a:pPr algn="just"/>
            <a:r>
              <a:rPr lang="it-IT" altLang="it-IT" dirty="0"/>
              <a:t>da </a:t>
            </a:r>
            <a:r>
              <a:rPr lang="it-IT" altLang="it-IT" b="1" dirty="0"/>
              <a:t>due nomi incompleti</a:t>
            </a:r>
            <a:r>
              <a:rPr lang="it-IT" altLang="it-IT" dirty="0"/>
              <a:t>, come </a:t>
            </a:r>
            <a:r>
              <a:rPr lang="it-IT" altLang="it-IT" dirty="0" err="1"/>
              <a:t>come</a:t>
            </a:r>
            <a:r>
              <a:rPr lang="it-IT" altLang="it-IT" dirty="0"/>
              <a:t> </a:t>
            </a:r>
            <a:r>
              <a:rPr lang="it-IT" altLang="it-IT" i="1" dirty="0" err="1"/>
              <a:t>opifex</a:t>
            </a:r>
            <a:r>
              <a:rPr lang="it-IT" altLang="it-IT" i="1" dirty="0"/>
              <a:t> </a:t>
            </a:r>
            <a:r>
              <a:rPr lang="it-IT" altLang="it-IT" i="1" dirty="0" err="1"/>
              <a:t>artifex</a:t>
            </a:r>
            <a:r>
              <a:rPr lang="it-IT" altLang="it-IT" dirty="0"/>
              <a:t>; </a:t>
            </a:r>
          </a:p>
          <a:p>
            <a:pPr algn="just"/>
            <a:r>
              <a:rPr lang="it-IT" altLang="it-IT" dirty="0"/>
              <a:t>da </a:t>
            </a:r>
            <a:r>
              <a:rPr lang="it-IT" altLang="it-IT" b="1" dirty="0"/>
              <a:t>uno completo e uno incompleto</a:t>
            </a:r>
            <a:r>
              <a:rPr lang="it-IT" altLang="it-IT" dirty="0"/>
              <a:t>, come </a:t>
            </a:r>
            <a:r>
              <a:rPr lang="it-IT" altLang="it-IT" i="1" dirty="0" err="1"/>
              <a:t>ineptus</a:t>
            </a:r>
            <a:r>
              <a:rPr lang="it-IT" altLang="it-IT" dirty="0"/>
              <a:t>; </a:t>
            </a:r>
          </a:p>
          <a:p>
            <a:pPr algn="just"/>
            <a:r>
              <a:rPr lang="it-IT" altLang="it-IT" dirty="0"/>
              <a:t>da </a:t>
            </a:r>
            <a:r>
              <a:rPr lang="it-IT" altLang="it-IT" b="1" dirty="0"/>
              <a:t>uno incompleto e uno completo</a:t>
            </a:r>
            <a:r>
              <a:rPr lang="it-IT" altLang="it-IT" dirty="0"/>
              <a:t>, come </a:t>
            </a:r>
            <a:r>
              <a:rPr lang="it-IT" altLang="it-IT" i="1" dirty="0" err="1"/>
              <a:t>omnipotens</a:t>
            </a:r>
            <a:r>
              <a:rPr lang="it-IT" altLang="it-IT" dirty="0"/>
              <a:t>; </a:t>
            </a:r>
          </a:p>
          <a:p>
            <a:pPr algn="just"/>
            <a:r>
              <a:rPr lang="it-IT" altLang="it-IT" dirty="0" smtClean="0"/>
              <a:t>talvolta da </a:t>
            </a:r>
            <a:r>
              <a:rPr lang="it-IT" altLang="it-IT" b="1" dirty="0"/>
              <a:t>più nomi</a:t>
            </a:r>
            <a:r>
              <a:rPr lang="it-IT" altLang="it-IT" dirty="0"/>
              <a:t>, come </a:t>
            </a:r>
            <a:r>
              <a:rPr lang="it-IT" altLang="it-IT" i="1" dirty="0" err="1" smtClean="0"/>
              <a:t>inexpugnabilis</a:t>
            </a:r>
            <a:r>
              <a:rPr lang="it-IT" altLang="it-IT" dirty="0" smtClean="0"/>
              <a:t>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959283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6857</Words>
  <Application>Microsoft Office PowerPoint</Application>
  <PresentationFormat>Presentazione su schermo (4:3)</PresentationFormat>
  <Paragraphs>765</Paragraphs>
  <Slides>54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57" baseType="lpstr">
      <vt:lpstr>Arial</vt:lpstr>
      <vt:lpstr>Calibri</vt:lpstr>
      <vt:lpstr>Tema di Office</vt:lpstr>
      <vt:lpstr>Presentazione standard di PowerPoint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  <vt:lpstr>Centro Internazionale sul Plurilinguismo – Udine 10 novembre 2016 I composti nominali tra lingue antiche e moderne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Maria Re</dc:creator>
  <cp:lastModifiedBy>Barbara Villalta</cp:lastModifiedBy>
  <cp:revision>164</cp:revision>
  <dcterms:created xsi:type="dcterms:W3CDTF">2016-10-26T12:06:50Z</dcterms:created>
  <dcterms:modified xsi:type="dcterms:W3CDTF">2016-11-17T08:48:38Z</dcterms:modified>
</cp:coreProperties>
</file>