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10" name="Téglalap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Téglalap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Téglalap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Egyenes összekötő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Egyenes összekötő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Téglalap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zis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zis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zis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u-HU"/>
          </a:p>
        </p:txBody>
      </p:sp>
      <p:sp>
        <p:nvSpPr>
          <p:cNvPr id="9" name="Téglalap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gyenes összekötő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Egyenes összekötő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Téglalap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zis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zis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zis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zis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zis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gyenes összekötő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Szöveg hely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Szöveg hely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6" name="Dátum hely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églalap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Tartalom helye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22" name="Dia számának hely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23" name="Élőláb hely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Egyenes összekötő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Egyenes összekötő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átum hely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gyenes összekötő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C15A3E-9121-4744-9679-7BE90A6E5DC9}" type="datetimeFigureOut">
              <a:rPr lang="hu-HU" smtClean="0"/>
              <a:pPr/>
              <a:t>2019. 05. 15.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églalap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83131A-7B94-4A0C-8A26-4B67E50E39D2}" type="slidenum">
              <a:rPr lang="hu-HU" smtClean="0"/>
              <a:pPr/>
              <a:t>‹N›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86000" y="1700808"/>
            <a:ext cx="6172200" cy="1944216"/>
          </a:xfrm>
        </p:spPr>
        <p:txBody>
          <a:bodyPr/>
          <a:lstStyle/>
          <a:p>
            <a:r>
              <a:rPr lang="hu-HU" dirty="0" err="1" smtClean="0"/>
              <a:t>Cambiamenti</a:t>
            </a:r>
            <a:r>
              <a:rPr lang="hu-HU" dirty="0" smtClean="0"/>
              <a:t> </a:t>
            </a:r>
            <a:r>
              <a:rPr lang="hu-HU" dirty="0" err="1" smtClean="0"/>
              <a:t>nella</a:t>
            </a:r>
            <a:r>
              <a:rPr lang="hu-HU" dirty="0" smtClean="0"/>
              <a:t> </a:t>
            </a:r>
            <a:r>
              <a:rPr lang="hu-HU" dirty="0" err="1" smtClean="0"/>
              <a:t>funzione</a:t>
            </a:r>
            <a:r>
              <a:rPr lang="hu-HU" dirty="0" smtClean="0"/>
              <a:t> del </a:t>
            </a:r>
            <a:r>
              <a:rPr lang="hu-HU" dirty="0" err="1" smtClean="0"/>
              <a:t>prefisso</a:t>
            </a:r>
            <a:r>
              <a:rPr lang="hu-HU" dirty="0" smtClean="0"/>
              <a:t> </a:t>
            </a:r>
            <a:r>
              <a:rPr lang="hu-HU" dirty="0" err="1" smtClean="0"/>
              <a:t>verbale</a:t>
            </a:r>
            <a:r>
              <a:rPr lang="hu-HU" dirty="0" smtClean="0"/>
              <a:t> </a:t>
            </a:r>
            <a:r>
              <a:rPr lang="hu-HU" i="1" dirty="0" smtClean="0"/>
              <a:t>ad</a:t>
            </a:r>
            <a:r>
              <a:rPr lang="hu-HU" dirty="0" smtClean="0"/>
              <a:t>- dal </a:t>
            </a:r>
            <a:r>
              <a:rPr lang="hu-HU" dirty="0" err="1" smtClean="0"/>
              <a:t>latino</a:t>
            </a:r>
            <a:r>
              <a:rPr lang="hu-HU" dirty="0" smtClean="0"/>
              <a:t> </a:t>
            </a:r>
            <a:r>
              <a:rPr lang="hu-HU" dirty="0" err="1" smtClean="0"/>
              <a:t>classico</a:t>
            </a:r>
            <a:r>
              <a:rPr lang="hu-HU" dirty="0" smtClean="0"/>
              <a:t> </a:t>
            </a:r>
            <a:r>
              <a:rPr lang="hu-HU" dirty="0" err="1" smtClean="0"/>
              <a:t>all’italiano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286000" y="4221088"/>
            <a:ext cx="6172200" cy="2160240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Ágnes </a:t>
            </a:r>
            <a:r>
              <a:rPr lang="hu-HU" dirty="0" err="1" smtClean="0"/>
              <a:t>Jekl</a:t>
            </a:r>
            <a:endParaRPr lang="hu-HU" dirty="0" smtClean="0"/>
          </a:p>
          <a:p>
            <a:r>
              <a:rPr lang="hu-HU" dirty="0" err="1" smtClean="0"/>
              <a:t>agnes.jekl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  <a:p>
            <a:r>
              <a:rPr lang="hu-HU" dirty="0" err="1" smtClean="0"/>
              <a:t>Università</a:t>
            </a:r>
            <a:r>
              <a:rPr lang="hu-HU" dirty="0" smtClean="0"/>
              <a:t> </a:t>
            </a:r>
            <a:r>
              <a:rPr lang="hu-HU" dirty="0" err="1" smtClean="0"/>
              <a:t>degli</a:t>
            </a:r>
            <a:r>
              <a:rPr lang="hu-HU" dirty="0" smtClean="0"/>
              <a:t> </a:t>
            </a:r>
            <a:r>
              <a:rPr lang="hu-HU" dirty="0" err="1" smtClean="0"/>
              <a:t>Studi</a:t>
            </a:r>
            <a:r>
              <a:rPr lang="hu-HU" dirty="0" smtClean="0"/>
              <a:t> Eötvös Loránd, Budapest</a:t>
            </a:r>
          </a:p>
          <a:p>
            <a:endParaRPr lang="hu-HU" dirty="0" smtClean="0"/>
          </a:p>
          <a:p>
            <a:r>
              <a:rPr lang="hu-HU" dirty="0" smtClean="0"/>
              <a:t>Seminario – Università degli Studi di </a:t>
            </a:r>
            <a:r>
              <a:rPr lang="hu-HU" dirty="0" smtClean="0"/>
              <a:t>Udine</a:t>
            </a:r>
            <a:endParaRPr lang="it-IT" dirty="0" smtClean="0"/>
          </a:p>
          <a:p>
            <a:r>
              <a:rPr lang="it-IT" dirty="0" smtClean="0"/>
              <a:t>Centro Internazionale sul </a:t>
            </a:r>
            <a:r>
              <a:rPr lang="it-IT" dirty="0" err="1" smtClean="0"/>
              <a:t>Plurilingusimo</a:t>
            </a:r>
            <a:endParaRPr lang="hu-HU" dirty="0" smtClean="0"/>
          </a:p>
          <a:p>
            <a:r>
              <a:rPr lang="hu-HU" dirty="0" smtClean="0"/>
              <a:t>16 </a:t>
            </a:r>
            <a:r>
              <a:rPr lang="hu-HU" dirty="0" err="1" smtClean="0"/>
              <a:t>maggio</a:t>
            </a:r>
            <a:r>
              <a:rPr lang="hu-HU" dirty="0" smtClean="0"/>
              <a:t> 2019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Verbi</a:t>
            </a:r>
            <a:r>
              <a:rPr lang="hu-HU" dirty="0" smtClean="0"/>
              <a:t> </a:t>
            </a:r>
            <a:r>
              <a:rPr lang="hu-HU" dirty="0" err="1" smtClean="0"/>
              <a:t>ricostruiti</a:t>
            </a:r>
            <a:r>
              <a:rPr lang="hu-HU" dirty="0" smtClean="0"/>
              <a:t> per il </a:t>
            </a:r>
            <a:r>
              <a:rPr lang="hu-HU" dirty="0" err="1" smtClean="0"/>
              <a:t>latino</a:t>
            </a:r>
            <a:r>
              <a:rPr lang="hu-HU" dirty="0" smtClean="0"/>
              <a:t> </a:t>
            </a:r>
            <a:r>
              <a:rPr lang="hu-HU" dirty="0" err="1" smtClean="0"/>
              <a:t>volgare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Dei 51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36 la </a:t>
            </a:r>
            <a:r>
              <a:rPr lang="hu-HU" sz="2000" dirty="0" err="1" smtClean="0"/>
              <a:t>funzione</a:t>
            </a:r>
            <a:r>
              <a:rPr lang="hu-HU" sz="2000" dirty="0" smtClean="0"/>
              <a:t> del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</a:t>
            </a:r>
            <a:r>
              <a:rPr lang="hu-HU" sz="2000" dirty="0" err="1" smtClean="0"/>
              <a:t>si</a:t>
            </a:r>
            <a:r>
              <a:rPr lang="hu-HU" sz="2000" dirty="0" smtClean="0"/>
              <a:t> </a:t>
            </a:r>
            <a:r>
              <a:rPr lang="hu-HU" sz="2000" dirty="0" err="1" smtClean="0"/>
              <a:t>riconosce</a:t>
            </a:r>
            <a:endParaRPr lang="hu-HU" sz="2000" dirty="0" smtClean="0"/>
          </a:p>
          <a:p>
            <a:r>
              <a:rPr lang="hu-HU" sz="2000" dirty="0" err="1" smtClean="0"/>
              <a:t>Si</a:t>
            </a:r>
            <a:r>
              <a:rPr lang="hu-HU" sz="2000" dirty="0" smtClean="0"/>
              <a:t> </a:t>
            </a:r>
            <a:r>
              <a:rPr lang="hu-HU" sz="2000" dirty="0" err="1" smtClean="0"/>
              <a:t>riconoscono</a:t>
            </a:r>
            <a:r>
              <a:rPr lang="hu-HU" sz="2000" dirty="0" smtClean="0"/>
              <a:t> </a:t>
            </a:r>
            <a:r>
              <a:rPr lang="hu-HU" sz="2000" dirty="0" err="1" smtClean="0"/>
              <a:t>solo</a:t>
            </a:r>
            <a:r>
              <a:rPr lang="hu-HU" sz="2000" dirty="0" smtClean="0"/>
              <a:t> </a:t>
            </a:r>
            <a:r>
              <a:rPr lang="hu-HU" sz="2000" dirty="0" err="1" smtClean="0"/>
              <a:t>due</a:t>
            </a:r>
            <a:r>
              <a:rPr lang="hu-HU" sz="2000" dirty="0" smtClean="0"/>
              <a:t> </a:t>
            </a:r>
            <a:r>
              <a:rPr lang="hu-HU" sz="2000" dirty="0" err="1" smtClean="0"/>
              <a:t>funzioni</a:t>
            </a:r>
            <a:r>
              <a:rPr lang="hu-HU" sz="2000" dirty="0" smtClean="0"/>
              <a:t> </a:t>
            </a:r>
            <a:r>
              <a:rPr lang="hu-HU" sz="2000" dirty="0" err="1" smtClean="0"/>
              <a:t>latine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avvicinamento</a:t>
            </a:r>
            <a:r>
              <a:rPr lang="hu-HU" sz="2000" dirty="0" smtClean="0"/>
              <a:t>’: per es. </a:t>
            </a:r>
            <a:r>
              <a:rPr lang="it-IT" sz="2000" i="1" dirty="0" smtClean="0"/>
              <a:t>affibbiare</a:t>
            </a:r>
            <a:r>
              <a:rPr lang="it-IT" sz="2000" dirty="0" smtClean="0"/>
              <a:t>, </a:t>
            </a:r>
            <a:r>
              <a:rPr lang="it-IT" sz="2000" i="1" dirty="0" smtClean="0"/>
              <a:t>accogliere</a:t>
            </a:r>
            <a:r>
              <a:rPr lang="it-IT" sz="2000" dirty="0" smtClean="0"/>
              <a:t> (con sfumatura riflessiva), </a:t>
            </a:r>
            <a:r>
              <a:rPr lang="it-IT" sz="2000" i="1" dirty="0" smtClean="0"/>
              <a:t>assaltare</a:t>
            </a:r>
            <a:r>
              <a:rPr lang="it-IT" sz="2000" dirty="0" smtClean="0"/>
              <a:t> (con la sfumatura di ostilità</a:t>
            </a:r>
            <a:r>
              <a:rPr lang="hu-HU" sz="2000" dirty="0" smtClean="0"/>
              <a:t>), </a:t>
            </a:r>
            <a:r>
              <a:rPr lang="it-IT" sz="2000" i="1" dirty="0" smtClean="0"/>
              <a:t>assomigliare</a:t>
            </a:r>
            <a:r>
              <a:rPr lang="it-IT" sz="2000" dirty="0" smtClean="0"/>
              <a:t> (con la sfumatura di ‘adattamento’)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cominciare</a:t>
            </a:r>
            <a:r>
              <a:rPr lang="hu-HU" sz="2000" dirty="0" smtClean="0"/>
              <a:t> un </a:t>
            </a:r>
            <a:r>
              <a:rPr lang="hu-HU" sz="2000" dirty="0" err="1" smtClean="0"/>
              <a:t>processo</a:t>
            </a:r>
            <a:r>
              <a:rPr lang="hu-HU" sz="2000" dirty="0" smtClean="0"/>
              <a:t>’: per es. </a:t>
            </a:r>
            <a:r>
              <a:rPr lang="it-IT" sz="2000" i="1" dirty="0" smtClean="0"/>
              <a:t>allentare</a:t>
            </a:r>
            <a:r>
              <a:rPr lang="it-IT" sz="2000" dirty="0" smtClean="0"/>
              <a:t>, </a:t>
            </a:r>
            <a:r>
              <a:rPr lang="it-IT" sz="2000" i="1" dirty="0" smtClean="0"/>
              <a:t>annottare</a:t>
            </a:r>
            <a:endParaRPr lang="hu-HU" sz="2000" dirty="0" smtClean="0"/>
          </a:p>
          <a:p>
            <a:r>
              <a:rPr lang="hu-HU" sz="2000" dirty="0" err="1" smtClean="0"/>
              <a:t>Cambio</a:t>
            </a:r>
            <a:r>
              <a:rPr lang="hu-HU" sz="2000" dirty="0" smtClean="0"/>
              <a:t> di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(per es. </a:t>
            </a:r>
            <a:r>
              <a:rPr lang="hu-HU" sz="2000" i="1" dirty="0" err="1" smtClean="0"/>
              <a:t>affogare</a:t>
            </a:r>
            <a:r>
              <a:rPr lang="hu-HU" sz="2000" dirty="0" smtClean="0"/>
              <a:t> per </a:t>
            </a:r>
            <a:r>
              <a:rPr lang="it-IT" sz="2000" dirty="0" smtClean="0"/>
              <a:t>il latino tardo </a:t>
            </a:r>
            <a:r>
              <a:rPr lang="it-IT" sz="2000" i="1" dirty="0" smtClean="0"/>
              <a:t>offōcāre</a:t>
            </a:r>
            <a:r>
              <a:rPr lang="hu-HU" sz="2000" dirty="0" smtClean="0"/>
              <a:t>); </a:t>
            </a:r>
            <a:r>
              <a:rPr lang="hu-HU" sz="2000" dirty="0" err="1" smtClean="0"/>
              <a:t>prefissi</a:t>
            </a:r>
            <a:r>
              <a:rPr lang="hu-HU" sz="2000" dirty="0" smtClean="0"/>
              <a:t> </a:t>
            </a:r>
            <a:r>
              <a:rPr lang="hu-HU" sz="2000" dirty="0" err="1" smtClean="0"/>
              <a:t>doppi</a:t>
            </a:r>
            <a:r>
              <a:rPr lang="hu-HU" sz="2000" dirty="0" smtClean="0"/>
              <a:t> (per es. </a:t>
            </a:r>
            <a:r>
              <a:rPr lang="hu-HU" sz="2000" i="1" dirty="0" err="1" smtClean="0"/>
              <a:t>accorgersi</a:t>
            </a:r>
            <a:r>
              <a:rPr lang="hu-HU" sz="2000" dirty="0" smtClean="0"/>
              <a:t> </a:t>
            </a:r>
            <a:r>
              <a:rPr lang="it-IT" sz="2000" dirty="0" smtClean="0"/>
              <a:t>[</a:t>
            </a:r>
            <a:r>
              <a:rPr lang="it-IT" sz="2000" i="1" dirty="0" smtClean="0"/>
              <a:t>ad</a:t>
            </a:r>
            <a:r>
              <a:rPr lang="it-IT" sz="2000" dirty="0" smtClean="0"/>
              <a:t>- + </a:t>
            </a:r>
            <a:r>
              <a:rPr lang="it-IT" sz="2000" i="1" dirty="0" smtClean="0"/>
              <a:t>corrigō</a:t>
            </a:r>
            <a:r>
              <a:rPr lang="it-IT" sz="2000" dirty="0" smtClean="0"/>
              <a:t> [</a:t>
            </a:r>
            <a:r>
              <a:rPr lang="it-IT" sz="2000" i="1" dirty="0" smtClean="0"/>
              <a:t>con</a:t>
            </a:r>
            <a:r>
              <a:rPr lang="it-IT" sz="2000" dirty="0" smtClean="0"/>
              <a:t>- + </a:t>
            </a:r>
            <a:r>
              <a:rPr lang="it-IT" sz="2000" i="1" dirty="0" smtClean="0"/>
              <a:t>regō</a:t>
            </a:r>
            <a:r>
              <a:rPr lang="it-IT" sz="2000" dirty="0" smtClean="0"/>
              <a:t>]</a:t>
            </a:r>
            <a:r>
              <a:rPr lang="hu-HU" sz="2000" dirty="0" smtClean="0"/>
              <a:t>])</a:t>
            </a:r>
          </a:p>
          <a:p>
            <a:r>
              <a:rPr lang="hu-HU" sz="2000" dirty="0" smtClean="0"/>
              <a:t>La </a:t>
            </a:r>
            <a:r>
              <a:rPr lang="hu-HU" sz="2000" dirty="0" err="1" smtClean="0"/>
              <a:t>parasintesi</a:t>
            </a:r>
            <a:r>
              <a:rPr lang="hu-HU" sz="2000" dirty="0" smtClean="0"/>
              <a:t> (per es. </a:t>
            </a:r>
            <a:r>
              <a:rPr lang="hu-HU" sz="2000" i="1" dirty="0" err="1" smtClean="0"/>
              <a:t>adirarsi</a:t>
            </a:r>
            <a:r>
              <a:rPr lang="hu-HU" sz="2000" dirty="0" smtClean="0"/>
              <a:t>)</a:t>
            </a:r>
          </a:p>
          <a:p>
            <a:endParaRPr lang="hu-H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Verbi</a:t>
            </a:r>
            <a:r>
              <a:rPr lang="hu-HU" dirty="0" smtClean="0"/>
              <a:t> </a:t>
            </a:r>
            <a:r>
              <a:rPr lang="hu-HU" dirty="0" err="1" smtClean="0"/>
              <a:t>derivati</a:t>
            </a:r>
            <a:r>
              <a:rPr lang="hu-HU" dirty="0" smtClean="0"/>
              <a:t> dal </a:t>
            </a:r>
            <a:r>
              <a:rPr lang="hu-HU" dirty="0" err="1" smtClean="0"/>
              <a:t>latino</a:t>
            </a:r>
            <a:r>
              <a:rPr lang="hu-HU" dirty="0" smtClean="0"/>
              <a:t> </a:t>
            </a:r>
            <a:r>
              <a:rPr lang="hu-HU" dirty="0" err="1" smtClean="0"/>
              <a:t>tardo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000" dirty="0" err="1" smtClean="0"/>
              <a:t>Solo</a:t>
            </a:r>
            <a:r>
              <a:rPr lang="hu-HU" sz="2000" dirty="0" smtClean="0"/>
              <a:t> 6 </a:t>
            </a:r>
            <a:r>
              <a:rPr lang="hu-HU" sz="2000" dirty="0" err="1" smtClean="0"/>
              <a:t>verbi</a:t>
            </a:r>
            <a:r>
              <a:rPr lang="hu-HU" sz="2000" dirty="0" smtClean="0"/>
              <a:t> di </a:t>
            </a:r>
            <a:r>
              <a:rPr lang="hu-HU" sz="2000" dirty="0" err="1" smtClean="0"/>
              <a:t>cui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5 la </a:t>
            </a:r>
            <a:r>
              <a:rPr lang="hu-HU" sz="2000" dirty="0" err="1" smtClean="0"/>
              <a:t>funzione</a:t>
            </a:r>
            <a:r>
              <a:rPr lang="hu-HU" sz="2000" dirty="0" smtClean="0"/>
              <a:t> del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</a:t>
            </a:r>
            <a:r>
              <a:rPr lang="hu-HU" sz="2000" dirty="0" err="1" smtClean="0"/>
              <a:t>si</a:t>
            </a:r>
            <a:r>
              <a:rPr lang="hu-HU" sz="2000" dirty="0" smtClean="0"/>
              <a:t> </a:t>
            </a:r>
            <a:r>
              <a:rPr lang="hu-HU" sz="2000" dirty="0" err="1" smtClean="0"/>
              <a:t>riconosce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avvicinamento</a:t>
            </a:r>
            <a:r>
              <a:rPr lang="hu-HU" sz="2000" dirty="0" smtClean="0"/>
              <a:t>’: </a:t>
            </a:r>
            <a:r>
              <a:rPr lang="it-IT" sz="2000" i="1" dirty="0" smtClean="0"/>
              <a:t>adunare</a:t>
            </a:r>
            <a:r>
              <a:rPr lang="it-IT" sz="2000" dirty="0" smtClean="0"/>
              <a:t>, </a:t>
            </a:r>
            <a:r>
              <a:rPr lang="it-IT" sz="2000" i="1" dirty="0" smtClean="0"/>
              <a:t>approssimare</a:t>
            </a:r>
            <a:endParaRPr lang="hu-HU" sz="2000" i="1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cominciare</a:t>
            </a:r>
            <a:r>
              <a:rPr lang="hu-HU" sz="2000" dirty="0" smtClean="0"/>
              <a:t> un </a:t>
            </a:r>
            <a:r>
              <a:rPr lang="hu-HU" sz="2000" dirty="0" err="1" smtClean="0"/>
              <a:t>processo</a:t>
            </a:r>
            <a:r>
              <a:rPr lang="hu-HU" sz="2000" dirty="0" smtClean="0"/>
              <a:t>’: </a:t>
            </a:r>
            <a:r>
              <a:rPr lang="it-IT" sz="2000" i="1" dirty="0" smtClean="0"/>
              <a:t>allattare</a:t>
            </a:r>
            <a:r>
              <a:rPr lang="it-IT" sz="2000" dirty="0" smtClean="0"/>
              <a:t>, </a:t>
            </a:r>
            <a:r>
              <a:rPr lang="it-IT" sz="2000" i="1" dirty="0" smtClean="0"/>
              <a:t>appianare</a:t>
            </a:r>
            <a:r>
              <a:rPr lang="it-IT" sz="2000" dirty="0" smtClean="0"/>
              <a:t> 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smtClean="0"/>
              <a:t>? </a:t>
            </a:r>
            <a:r>
              <a:rPr lang="it-IT" sz="2000" dirty="0" smtClean="0"/>
              <a:t>Funzione additiva</a:t>
            </a:r>
            <a:r>
              <a:rPr lang="hu-HU" sz="2000" dirty="0" smtClean="0"/>
              <a:t>: </a:t>
            </a:r>
            <a:r>
              <a:rPr lang="it-IT" sz="2000" i="1" dirty="0" smtClean="0"/>
              <a:t>assommare</a:t>
            </a:r>
            <a:endParaRPr lang="hu-H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Verbi</a:t>
            </a:r>
            <a:r>
              <a:rPr lang="hu-HU" dirty="0" smtClean="0"/>
              <a:t> di </a:t>
            </a:r>
            <a:r>
              <a:rPr lang="hu-HU" dirty="0" err="1" smtClean="0"/>
              <a:t>creazione</a:t>
            </a:r>
            <a:r>
              <a:rPr lang="hu-HU" dirty="0" smtClean="0"/>
              <a:t> </a:t>
            </a:r>
            <a:r>
              <a:rPr lang="hu-HU" dirty="0" err="1" smtClean="0"/>
              <a:t>italiana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57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divisi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prefissati</a:t>
            </a:r>
            <a:r>
              <a:rPr lang="hu-HU" sz="2000" dirty="0" smtClean="0"/>
              <a:t> (12) e </a:t>
            </a:r>
            <a:r>
              <a:rPr lang="hu-HU" sz="2000" dirty="0" err="1" smtClean="0"/>
              <a:t>parasintetici</a:t>
            </a:r>
            <a:r>
              <a:rPr lang="hu-HU" sz="2000" dirty="0" smtClean="0"/>
              <a:t> (45)</a:t>
            </a:r>
          </a:p>
          <a:p>
            <a:r>
              <a:rPr lang="hu-HU" sz="2000" dirty="0" err="1" smtClean="0"/>
              <a:t>L’ipotesi</a:t>
            </a:r>
            <a:r>
              <a:rPr lang="hu-HU" sz="2000" dirty="0" smtClean="0"/>
              <a:t> del </a:t>
            </a:r>
            <a:r>
              <a:rPr lang="hu-HU" sz="2000" i="1" dirty="0" smtClean="0"/>
              <a:t>DELI</a:t>
            </a:r>
            <a:r>
              <a:rPr lang="hu-HU" sz="2000" dirty="0" smtClean="0"/>
              <a:t> per la </a:t>
            </a:r>
            <a:r>
              <a:rPr lang="hu-HU" sz="2000" dirty="0" err="1" smtClean="0"/>
              <a:t>funzione</a:t>
            </a:r>
            <a:r>
              <a:rPr lang="hu-HU" sz="2000" dirty="0" smtClean="0"/>
              <a:t> </a:t>
            </a:r>
            <a:r>
              <a:rPr lang="hu-HU" sz="2000" dirty="0" err="1" smtClean="0"/>
              <a:t>rafforzativa</a:t>
            </a:r>
            <a:r>
              <a:rPr lang="hu-HU" sz="2000" dirty="0" smtClean="0"/>
              <a:t> del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</a:t>
            </a:r>
            <a:r>
              <a:rPr lang="it-IT" sz="2000" dirty="0" smtClean="0"/>
              <a:t>è </a:t>
            </a:r>
            <a:r>
              <a:rPr lang="hu-HU" sz="2000" dirty="0" err="1" smtClean="0"/>
              <a:t>confermata</a:t>
            </a:r>
            <a:r>
              <a:rPr lang="hu-HU" sz="2000" dirty="0" smtClean="0"/>
              <a:t> </a:t>
            </a:r>
            <a:r>
              <a:rPr lang="hu-HU" sz="2000" dirty="0" err="1" smtClean="0"/>
              <a:t>nella</a:t>
            </a:r>
            <a:r>
              <a:rPr lang="hu-HU" sz="2000" dirty="0" smtClean="0"/>
              <a:t>/per la </a:t>
            </a:r>
            <a:r>
              <a:rPr lang="hu-HU" sz="2000" dirty="0" err="1" smtClean="0"/>
              <a:t>maggior</a:t>
            </a:r>
            <a:r>
              <a:rPr lang="hu-HU" sz="2000" dirty="0" smtClean="0"/>
              <a:t> parte </a:t>
            </a:r>
            <a:r>
              <a:rPr lang="hu-HU" sz="2000" dirty="0" err="1" smtClean="0"/>
              <a:t>dei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prefissati</a:t>
            </a:r>
            <a:r>
              <a:rPr lang="hu-HU" sz="2000" dirty="0" smtClean="0"/>
              <a:t> </a:t>
            </a:r>
            <a:r>
              <a:rPr lang="it-IT" sz="2000" dirty="0" smtClean="0"/>
              <a:t>più</a:t>
            </a:r>
            <a:r>
              <a:rPr lang="hu-HU" sz="2000" dirty="0" smtClean="0"/>
              <a:t> </a:t>
            </a:r>
            <a:r>
              <a:rPr lang="hu-HU" sz="2000" dirty="0" err="1" smtClean="0"/>
              <a:t>frequenti</a:t>
            </a:r>
            <a:r>
              <a:rPr lang="hu-HU" sz="2000" dirty="0" smtClean="0"/>
              <a:t> (</a:t>
            </a:r>
            <a:r>
              <a:rPr lang="hu-HU" sz="2000" dirty="0" err="1" smtClean="0"/>
              <a:t>in</a:t>
            </a:r>
            <a:r>
              <a:rPr lang="hu-HU" sz="2000" dirty="0" smtClean="0"/>
              <a:t> 8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su</a:t>
            </a:r>
            <a:r>
              <a:rPr lang="hu-HU" sz="2000" dirty="0" smtClean="0"/>
              <a:t> 12, per es. </a:t>
            </a:r>
            <a:r>
              <a:rPr lang="it-IT" sz="2000" i="1" dirty="0" smtClean="0"/>
              <a:t>accontentare</a:t>
            </a:r>
            <a:r>
              <a:rPr lang="it-IT" sz="2000" dirty="0" smtClean="0"/>
              <a:t> da </a:t>
            </a:r>
            <a:r>
              <a:rPr lang="it-IT" sz="2000" i="1" dirty="0" smtClean="0"/>
              <a:t>contentare</a:t>
            </a:r>
            <a:r>
              <a:rPr lang="it-IT" sz="2000" dirty="0" smtClean="0"/>
              <a:t>, </a:t>
            </a:r>
            <a:r>
              <a:rPr lang="it-IT" sz="2000" i="1" dirty="0" smtClean="0"/>
              <a:t>approfittare</a:t>
            </a:r>
            <a:r>
              <a:rPr lang="it-IT" sz="2000" dirty="0" smtClean="0"/>
              <a:t> da </a:t>
            </a:r>
            <a:r>
              <a:rPr lang="it-IT" sz="2000" i="1" dirty="0" smtClean="0"/>
              <a:t>profittare</a:t>
            </a:r>
            <a:r>
              <a:rPr lang="hu-HU" sz="2000" dirty="0" smtClean="0"/>
              <a:t>)</a:t>
            </a:r>
          </a:p>
          <a:p>
            <a:r>
              <a:rPr lang="hu-HU" sz="2000" dirty="0" smtClean="0"/>
              <a:t>Mentre </a:t>
            </a:r>
            <a:r>
              <a:rPr lang="hu-HU" sz="2000" dirty="0" err="1" smtClean="0"/>
              <a:t>nella</a:t>
            </a:r>
            <a:r>
              <a:rPr lang="hu-HU" sz="2000" dirty="0" smtClean="0"/>
              <a:t> </a:t>
            </a:r>
            <a:r>
              <a:rPr lang="hu-HU" sz="2000" dirty="0" err="1" smtClean="0"/>
              <a:t>maggioranza</a:t>
            </a:r>
            <a:r>
              <a:rPr lang="hu-HU" sz="2000" dirty="0" smtClean="0"/>
              <a:t> parte </a:t>
            </a:r>
            <a:r>
              <a:rPr lang="hu-HU" sz="2000" dirty="0" err="1" smtClean="0"/>
              <a:t>dei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parasintetici</a:t>
            </a:r>
            <a:r>
              <a:rPr lang="hu-HU" sz="2000" dirty="0" smtClean="0"/>
              <a:t> </a:t>
            </a:r>
            <a:r>
              <a:rPr lang="it-IT" sz="2000" dirty="0" smtClean="0"/>
              <a:t>più</a:t>
            </a:r>
            <a:r>
              <a:rPr lang="hu-HU" sz="2000" dirty="0" smtClean="0"/>
              <a:t> </a:t>
            </a:r>
            <a:r>
              <a:rPr lang="hu-HU" sz="2000" dirty="0" err="1" smtClean="0"/>
              <a:t>frequenti</a:t>
            </a:r>
            <a:r>
              <a:rPr lang="hu-HU" sz="2000" dirty="0" smtClean="0"/>
              <a:t> (</a:t>
            </a:r>
            <a:r>
              <a:rPr lang="hu-HU" sz="2000" dirty="0" err="1" smtClean="0"/>
              <a:t>in</a:t>
            </a:r>
            <a:r>
              <a:rPr lang="hu-HU" sz="2000" dirty="0" smtClean="0"/>
              <a:t> 38-39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su</a:t>
            </a:r>
            <a:r>
              <a:rPr lang="hu-HU" sz="2000" dirty="0" smtClean="0"/>
              <a:t> 45) il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non ha </a:t>
            </a:r>
            <a:r>
              <a:rPr lang="it-IT" sz="2000" dirty="0" smtClean="0"/>
              <a:t>più </a:t>
            </a:r>
            <a:r>
              <a:rPr lang="hu-HU" sz="2000" dirty="0" err="1" smtClean="0"/>
              <a:t>una</a:t>
            </a:r>
            <a:r>
              <a:rPr lang="hu-HU" sz="2000" dirty="0" smtClean="0"/>
              <a:t> </a:t>
            </a:r>
            <a:r>
              <a:rPr lang="hu-HU" sz="2000" dirty="0" err="1" smtClean="0"/>
              <a:t>funzione</a:t>
            </a:r>
            <a:r>
              <a:rPr lang="hu-HU" sz="2000" dirty="0" smtClean="0"/>
              <a:t> </a:t>
            </a:r>
            <a:r>
              <a:rPr lang="hu-HU" sz="2000" dirty="0" err="1" smtClean="0"/>
              <a:t>semantica</a:t>
            </a:r>
            <a:r>
              <a:rPr lang="hu-HU" sz="2000" dirty="0" smtClean="0"/>
              <a:t> (per es. </a:t>
            </a:r>
            <a:r>
              <a:rPr lang="hu-HU" sz="2000" i="1" dirty="0" err="1" smtClean="0"/>
              <a:t>affittare</a:t>
            </a:r>
            <a:r>
              <a:rPr lang="hu-HU" sz="2000" dirty="0" smtClean="0"/>
              <a:t>, </a:t>
            </a:r>
            <a:r>
              <a:rPr lang="hu-HU" sz="2000" i="1" dirty="0" err="1" smtClean="0"/>
              <a:t>allagare</a:t>
            </a:r>
            <a:r>
              <a:rPr lang="hu-HU" sz="2000" dirty="0" smtClean="0"/>
              <a:t>)</a:t>
            </a:r>
            <a:endParaRPr lang="hu-H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/>
              <a:t>Le funzioni latine (incluse le </a:t>
            </a:r>
            <a:r>
              <a:rPr lang="it-IT" dirty="0" smtClean="0"/>
              <a:t>loro</a:t>
            </a:r>
            <a:r>
              <a:rPr lang="hu-HU" dirty="0" smtClean="0"/>
              <a:t> </a:t>
            </a:r>
            <a:r>
              <a:rPr lang="hu-HU" dirty="0" smtClean="0"/>
              <a:t>sfumature) del prefisso </a:t>
            </a:r>
            <a:r>
              <a:rPr lang="hu-HU" i="1" dirty="0" smtClean="0"/>
              <a:t>ad-</a:t>
            </a:r>
            <a:r>
              <a:rPr lang="hu-HU" dirty="0" smtClean="0"/>
              <a:t> sono ancora riconoscibili nei verbi sopravvissuti nell’italiano</a:t>
            </a:r>
          </a:p>
          <a:p>
            <a:r>
              <a:rPr lang="hu-HU" dirty="0" err="1" smtClean="0"/>
              <a:t>Nel</a:t>
            </a:r>
            <a:r>
              <a:rPr lang="hu-HU" dirty="0" smtClean="0"/>
              <a:t> </a:t>
            </a:r>
            <a:r>
              <a:rPr lang="hu-HU" dirty="0" err="1" smtClean="0"/>
              <a:t>latino</a:t>
            </a:r>
            <a:r>
              <a:rPr lang="hu-HU" dirty="0" smtClean="0"/>
              <a:t> </a:t>
            </a:r>
            <a:r>
              <a:rPr lang="hu-HU" dirty="0" err="1" smtClean="0"/>
              <a:t>tardo</a:t>
            </a:r>
            <a:r>
              <a:rPr lang="hu-HU" dirty="0" smtClean="0"/>
              <a:t> </a:t>
            </a:r>
            <a:r>
              <a:rPr lang="hu-HU" dirty="0" err="1" smtClean="0"/>
              <a:t>era</a:t>
            </a:r>
            <a:r>
              <a:rPr lang="it-IT" dirty="0" smtClean="0"/>
              <a:t> cominciato </a:t>
            </a:r>
            <a:r>
              <a:rPr lang="hu-HU" dirty="0" smtClean="0"/>
              <a:t>un riordinamento </a:t>
            </a:r>
            <a:r>
              <a:rPr lang="hu-HU" dirty="0" smtClean="0"/>
              <a:t>delle </a:t>
            </a:r>
            <a:r>
              <a:rPr lang="hu-HU" dirty="0" smtClean="0"/>
              <a:t>funzioni del prefisso </a:t>
            </a:r>
            <a:r>
              <a:rPr lang="hu-HU" i="1" dirty="0" smtClean="0"/>
              <a:t>ad-</a:t>
            </a:r>
            <a:r>
              <a:rPr lang="hu-HU" dirty="0" smtClean="0"/>
              <a:t>; la funzione di ‘cominciare un processo’ aveva acquisito un ruolo </a:t>
            </a:r>
            <a:r>
              <a:rPr lang="it-IT" dirty="0" smtClean="0"/>
              <a:t>importante</a:t>
            </a:r>
            <a:endParaRPr lang="hu-HU" dirty="0" smtClean="0"/>
          </a:p>
          <a:p>
            <a:r>
              <a:rPr lang="hu-HU" dirty="0" smtClean="0"/>
              <a:t>Era </a:t>
            </a:r>
            <a:r>
              <a:rPr lang="hu-HU" dirty="0" smtClean="0"/>
              <a:t>appars</a:t>
            </a:r>
            <a:r>
              <a:rPr lang="it-IT" dirty="0" smtClean="0"/>
              <a:t>a</a:t>
            </a:r>
            <a:r>
              <a:rPr lang="hu-HU" dirty="0" smtClean="0"/>
              <a:t> </a:t>
            </a:r>
            <a:r>
              <a:rPr lang="hu-HU" dirty="0" smtClean="0"/>
              <a:t>una nuova ‘funzione’ (soprattutto nell’italiano): la funzione di ‘elemento prostetico’</a:t>
            </a:r>
          </a:p>
          <a:p>
            <a:r>
              <a:rPr lang="hu-HU" dirty="0" err="1" smtClean="0"/>
              <a:t>Nell’italiano</a:t>
            </a:r>
            <a:r>
              <a:rPr lang="hu-HU" dirty="0" smtClean="0"/>
              <a:t> </a:t>
            </a:r>
            <a:r>
              <a:rPr lang="hu-HU" dirty="0" err="1" smtClean="0"/>
              <a:t>moderno</a:t>
            </a:r>
            <a:r>
              <a:rPr lang="hu-HU" dirty="0" smtClean="0"/>
              <a:t> il </a:t>
            </a:r>
            <a:r>
              <a:rPr lang="hu-HU" dirty="0" err="1" smtClean="0"/>
              <a:t>prefisso</a:t>
            </a:r>
            <a:r>
              <a:rPr lang="hu-HU" dirty="0" smtClean="0"/>
              <a:t> </a:t>
            </a:r>
            <a:r>
              <a:rPr lang="hu-HU" i="1" dirty="0" smtClean="0"/>
              <a:t>ad-</a:t>
            </a:r>
            <a:r>
              <a:rPr lang="hu-HU" dirty="0" smtClean="0"/>
              <a:t> </a:t>
            </a:r>
            <a:r>
              <a:rPr lang="hu-HU" dirty="0" err="1" smtClean="0"/>
              <a:t>viene</a:t>
            </a:r>
            <a:r>
              <a:rPr lang="hu-HU" dirty="0" smtClean="0"/>
              <a:t> </a:t>
            </a:r>
            <a:r>
              <a:rPr lang="hu-HU" dirty="0" err="1" smtClean="0"/>
              <a:t>usato</a:t>
            </a:r>
            <a:r>
              <a:rPr lang="hu-HU" dirty="0" smtClean="0"/>
              <a:t> </a:t>
            </a:r>
            <a:r>
              <a:rPr lang="hu-HU" dirty="0" err="1" smtClean="0"/>
              <a:t>soprattutto</a:t>
            </a:r>
            <a:r>
              <a:rPr lang="hu-HU" dirty="0" smtClean="0"/>
              <a:t> per </a:t>
            </a:r>
            <a:r>
              <a:rPr lang="hu-HU" dirty="0" err="1" smtClean="0"/>
              <a:t>formare</a:t>
            </a:r>
            <a:r>
              <a:rPr lang="hu-HU" dirty="0" smtClean="0"/>
              <a:t> </a:t>
            </a:r>
            <a:r>
              <a:rPr lang="hu-HU" dirty="0" err="1" smtClean="0"/>
              <a:t>verbi</a:t>
            </a:r>
            <a:r>
              <a:rPr lang="hu-HU" dirty="0" smtClean="0"/>
              <a:t> </a:t>
            </a:r>
            <a:r>
              <a:rPr lang="hu-HU" dirty="0" err="1" smtClean="0"/>
              <a:t>parasintetici</a:t>
            </a:r>
            <a:r>
              <a:rPr lang="hu-HU" dirty="0" smtClean="0"/>
              <a:t>, </a:t>
            </a:r>
            <a:r>
              <a:rPr lang="hu-HU" dirty="0" err="1" smtClean="0"/>
              <a:t>ed</a:t>
            </a:r>
            <a:r>
              <a:rPr lang="hu-HU" dirty="0" smtClean="0"/>
              <a:t> </a:t>
            </a:r>
            <a:r>
              <a:rPr lang="it-IT" dirty="0" smtClean="0"/>
              <a:t>è produttivo solo nella sua funzione di ‘elemento prostetico’</a:t>
            </a:r>
            <a:endParaRPr lang="hu-HU" dirty="0" smtClean="0"/>
          </a:p>
          <a:p>
            <a:r>
              <a:rPr lang="it-IT" dirty="0" smtClean="0"/>
              <a:t>Tuttavia, grazie al suo ‘bagaglio semantico’ ancora trasparente, esso può riattivarsi nelle sue funzioni latine più frequenti </a:t>
            </a:r>
            <a:r>
              <a:rPr lang="hu-HU" dirty="0" smtClean="0"/>
              <a:t>(</a:t>
            </a:r>
            <a:r>
              <a:rPr lang="it-IT" dirty="0" smtClean="0"/>
              <a:t>se aiutato dalla semantica </a:t>
            </a:r>
            <a:r>
              <a:rPr lang="hu-HU" dirty="0" smtClean="0"/>
              <a:t>della </a:t>
            </a:r>
            <a:r>
              <a:rPr lang="it-IT" dirty="0" smtClean="0"/>
              <a:t>parola base</a:t>
            </a:r>
            <a:r>
              <a:rPr lang="hu-HU" dirty="0" smtClean="0"/>
              <a:t>)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Tappe</a:t>
            </a:r>
            <a:r>
              <a:rPr lang="hu-HU" dirty="0" smtClean="0"/>
              <a:t> della </a:t>
            </a:r>
            <a:r>
              <a:rPr lang="hu-HU" dirty="0" err="1" smtClean="0"/>
              <a:t>ricerca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hu-HU" sz="2000" dirty="0" err="1" smtClean="0"/>
              <a:t>Tesi</a:t>
            </a:r>
            <a:r>
              <a:rPr lang="hu-HU" sz="2000" dirty="0" smtClean="0"/>
              <a:t> di </a:t>
            </a:r>
            <a:r>
              <a:rPr lang="hu-HU" sz="2000" dirty="0" err="1" smtClean="0"/>
              <a:t>laurea</a:t>
            </a:r>
            <a:r>
              <a:rPr lang="hu-HU" sz="2000" dirty="0" smtClean="0"/>
              <a:t> „</a:t>
            </a:r>
            <a:r>
              <a:rPr lang="it-IT" sz="2000" dirty="0" smtClean="0"/>
              <a:t>La prefissazione dei verbi nel latino classico e nell’italiano. Il prefisso </a:t>
            </a:r>
            <a:r>
              <a:rPr lang="it-IT" sz="2000" i="1" dirty="0" smtClean="0"/>
              <a:t>ex</a:t>
            </a:r>
            <a:r>
              <a:rPr lang="it-IT" sz="2000" dirty="0" smtClean="0"/>
              <a:t>-</a:t>
            </a:r>
            <a:r>
              <a:rPr lang="hu-HU" sz="2000" dirty="0" smtClean="0"/>
              <a:t>”, (Budapest, 2008)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hu-HU" sz="2000" dirty="0" err="1" smtClean="0"/>
              <a:t>Relazione</a:t>
            </a:r>
            <a:r>
              <a:rPr lang="hu-HU" sz="2000" dirty="0" smtClean="0"/>
              <a:t> </a:t>
            </a:r>
            <a:r>
              <a:rPr lang="hu-HU" sz="2000" dirty="0" err="1" smtClean="0"/>
              <a:t>al</a:t>
            </a:r>
            <a:r>
              <a:rPr lang="hu-HU" sz="2000" dirty="0" smtClean="0"/>
              <a:t> </a:t>
            </a:r>
            <a:r>
              <a:rPr lang="hu-HU" sz="2000" dirty="0" err="1" smtClean="0"/>
              <a:t>congresso</a:t>
            </a:r>
            <a:r>
              <a:rPr lang="hu-HU" sz="2000" dirty="0" smtClean="0"/>
              <a:t> </a:t>
            </a:r>
            <a:r>
              <a:rPr lang="it-IT" sz="2000" dirty="0" smtClean="0"/>
              <a:t>internazionale </a:t>
            </a:r>
            <a:r>
              <a:rPr lang="it-IT" sz="2000" i="1" dirty="0" smtClean="0"/>
              <a:t>Formal Linguistics and the Teaching of Latin</a:t>
            </a:r>
            <a:r>
              <a:rPr lang="it-IT" sz="2000" dirty="0" smtClean="0"/>
              <a:t> (Venezia,18-20.11.2010), poi pubblicata ne</a:t>
            </a:r>
            <a:r>
              <a:rPr lang="hu-HU" sz="2000" dirty="0" smtClean="0"/>
              <a:t>i</a:t>
            </a:r>
            <a:r>
              <a:rPr lang="it-IT" sz="2000" dirty="0" smtClean="0"/>
              <a:t> </a:t>
            </a:r>
            <a:r>
              <a:rPr lang="hu-HU" sz="2000" dirty="0" err="1" smtClean="0"/>
              <a:t>relativi</a:t>
            </a:r>
            <a:r>
              <a:rPr lang="hu-HU" sz="2000" dirty="0" smtClean="0"/>
              <a:t> </a:t>
            </a:r>
            <a:r>
              <a:rPr lang="it-IT" sz="2000" dirty="0" smtClean="0"/>
              <a:t>Atti</a:t>
            </a:r>
            <a:r>
              <a:rPr lang="hu-HU" sz="2000" dirty="0" smtClean="0"/>
              <a:t> 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hu-HU" sz="2000" dirty="0" err="1" smtClean="0"/>
              <a:t>Ricerca</a:t>
            </a:r>
            <a:r>
              <a:rPr lang="hu-HU" sz="2000" dirty="0" smtClean="0"/>
              <a:t> per la </a:t>
            </a:r>
            <a:r>
              <a:rPr lang="hu-HU" sz="2000" dirty="0" err="1" smtClean="0"/>
              <a:t>tesi</a:t>
            </a:r>
            <a:r>
              <a:rPr lang="hu-HU" sz="2000" dirty="0" smtClean="0"/>
              <a:t> di </a:t>
            </a:r>
            <a:r>
              <a:rPr lang="hu-HU" sz="2000" dirty="0" err="1" smtClean="0"/>
              <a:t>dottorato</a:t>
            </a:r>
            <a:r>
              <a:rPr lang="hu-HU" sz="2000" dirty="0" smtClean="0"/>
              <a:t> </a:t>
            </a:r>
            <a:r>
              <a:rPr lang="hu-HU" sz="2000" dirty="0" err="1" smtClean="0"/>
              <a:t>sul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</a:t>
            </a:r>
            <a:r>
              <a:rPr lang="hu-HU" sz="2000" i="1" dirty="0" smtClean="0"/>
              <a:t>ad-</a:t>
            </a:r>
            <a:r>
              <a:rPr lang="hu-HU" sz="2000" dirty="0" smtClean="0"/>
              <a:t> : </a:t>
            </a:r>
            <a:r>
              <a:rPr lang="hu-HU" sz="2000" dirty="0" err="1" smtClean="0"/>
              <a:t>completata</a:t>
            </a:r>
            <a:r>
              <a:rPr lang="hu-HU" sz="2000" dirty="0" smtClean="0"/>
              <a:t> la </a:t>
            </a:r>
            <a:r>
              <a:rPr lang="hu-HU" sz="2000" dirty="0" err="1" smtClean="0"/>
              <a:t>raccolta</a:t>
            </a:r>
            <a:r>
              <a:rPr lang="hu-HU" sz="2000" dirty="0" smtClean="0"/>
              <a:t> e la </a:t>
            </a:r>
            <a:r>
              <a:rPr lang="hu-HU" sz="2000" dirty="0" err="1" smtClean="0"/>
              <a:t>classificazione</a:t>
            </a:r>
            <a:r>
              <a:rPr lang="hu-HU" sz="2000" dirty="0" smtClean="0"/>
              <a:t> </a:t>
            </a:r>
            <a:r>
              <a:rPr lang="hu-HU" sz="2000" dirty="0" err="1" smtClean="0"/>
              <a:t>dei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prefissati</a:t>
            </a:r>
            <a:r>
              <a:rPr lang="hu-HU" sz="2000" dirty="0" smtClean="0"/>
              <a:t> con </a:t>
            </a:r>
            <a:r>
              <a:rPr lang="hu-HU" sz="2000" i="1" dirty="0" smtClean="0"/>
              <a:t>ad-, </a:t>
            </a:r>
            <a:r>
              <a:rPr lang="hu-HU" sz="2000" dirty="0" err="1" smtClean="0"/>
              <a:t>sviluppi</a:t>
            </a:r>
            <a:r>
              <a:rPr lang="hu-HU" sz="2000" dirty="0" smtClean="0"/>
              <a:t> </a:t>
            </a:r>
            <a:r>
              <a:rPr lang="hu-HU" sz="2000" dirty="0" err="1" smtClean="0"/>
              <a:t>intervenuti</a:t>
            </a:r>
            <a:r>
              <a:rPr lang="hu-HU" sz="2000" dirty="0" smtClean="0"/>
              <a:t> </a:t>
            </a:r>
            <a:r>
              <a:rPr lang="hu-HU" sz="2000" dirty="0" err="1" smtClean="0"/>
              <a:t>nella</a:t>
            </a:r>
            <a:r>
              <a:rPr lang="hu-HU" sz="2000" dirty="0" smtClean="0"/>
              <a:t> </a:t>
            </a:r>
            <a:r>
              <a:rPr lang="hu-HU" sz="2000" dirty="0" err="1" smtClean="0"/>
              <a:t>costituzione</a:t>
            </a:r>
            <a:r>
              <a:rPr lang="hu-HU" sz="2000" dirty="0" smtClean="0"/>
              <a:t> e </a:t>
            </a:r>
            <a:r>
              <a:rPr lang="hu-HU" sz="2000" dirty="0" err="1" smtClean="0"/>
              <a:t>migliore</a:t>
            </a:r>
            <a:r>
              <a:rPr lang="hu-HU" sz="2000" dirty="0" smtClean="0"/>
              <a:t> </a:t>
            </a:r>
            <a:r>
              <a:rPr lang="hu-HU" sz="2000" dirty="0" err="1" smtClean="0"/>
              <a:t>organizzazione</a:t>
            </a:r>
            <a:r>
              <a:rPr lang="hu-HU" sz="2000" dirty="0" smtClean="0"/>
              <a:t> del corpus e </a:t>
            </a:r>
            <a:r>
              <a:rPr lang="hu-HU" sz="2000" dirty="0" err="1" smtClean="0"/>
              <a:t>nel</a:t>
            </a:r>
            <a:r>
              <a:rPr lang="hu-HU" sz="2000" dirty="0" smtClean="0"/>
              <a:t> </a:t>
            </a:r>
            <a:r>
              <a:rPr lang="hu-HU" sz="2000" dirty="0" err="1" smtClean="0"/>
              <a:t>metodo</a:t>
            </a:r>
            <a:r>
              <a:rPr lang="hu-HU" sz="2000" dirty="0" smtClean="0"/>
              <a:t> di </a:t>
            </a:r>
            <a:r>
              <a:rPr lang="hu-HU" sz="2000" dirty="0" err="1" smtClean="0"/>
              <a:t>analisi</a:t>
            </a:r>
            <a:r>
              <a:rPr lang="hu-HU" sz="2000" dirty="0" smtClean="0"/>
              <a:t> </a:t>
            </a:r>
            <a:r>
              <a:rPr lang="hu-HU" sz="2000" dirty="0" err="1" smtClean="0"/>
              <a:t>dei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prefissati</a:t>
            </a:r>
            <a:r>
              <a:rPr lang="hu-HU" sz="2000" dirty="0" smtClean="0"/>
              <a:t>; 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hu-HU" sz="2000" dirty="0" err="1" smtClean="0"/>
              <a:t>Relazione</a:t>
            </a:r>
            <a:r>
              <a:rPr lang="hu-HU" sz="2000" dirty="0" smtClean="0"/>
              <a:t> </a:t>
            </a:r>
            <a:r>
              <a:rPr lang="hu-HU" sz="2000" dirty="0" err="1" smtClean="0"/>
              <a:t>al</a:t>
            </a:r>
            <a:r>
              <a:rPr lang="hu-HU" sz="2000" dirty="0" smtClean="0"/>
              <a:t> </a:t>
            </a:r>
            <a:r>
              <a:rPr lang="hu-HU" sz="2000" dirty="0" err="1" smtClean="0"/>
              <a:t>congresso</a:t>
            </a:r>
            <a:r>
              <a:rPr lang="hu-HU" sz="2000" dirty="0" smtClean="0"/>
              <a:t> </a:t>
            </a:r>
            <a:r>
              <a:rPr lang="hu-HU" sz="2000" dirty="0" err="1" smtClean="0"/>
              <a:t>internazionale</a:t>
            </a:r>
            <a:r>
              <a:rPr lang="hu-HU" sz="2000" dirty="0" smtClean="0"/>
              <a:t> </a:t>
            </a:r>
            <a:r>
              <a:rPr lang="hu-HU" sz="2000" i="1" dirty="0" smtClean="0"/>
              <a:t>Latin </a:t>
            </a:r>
            <a:r>
              <a:rPr lang="hu-HU" sz="2000" i="1" dirty="0" err="1" smtClean="0"/>
              <a:t>Vulgaire</a:t>
            </a:r>
            <a:r>
              <a:rPr lang="hu-HU" sz="2000" i="1" dirty="0" smtClean="0"/>
              <a:t> – </a:t>
            </a:r>
            <a:r>
              <a:rPr lang="hu-HU" sz="2000" i="1" dirty="0" err="1" smtClean="0"/>
              <a:t>Latin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Tardif</a:t>
            </a:r>
            <a:r>
              <a:rPr lang="hu-HU" sz="2000" i="1" dirty="0" smtClean="0"/>
              <a:t> XIII </a:t>
            </a:r>
            <a:r>
              <a:rPr lang="hu-HU" sz="2000" dirty="0" smtClean="0"/>
              <a:t>(Budapest, 3-7.09.2018) (</a:t>
            </a:r>
            <a:r>
              <a:rPr lang="hu-HU" sz="2000" dirty="0" err="1" smtClean="0"/>
              <a:t>pubblicazione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corso</a:t>
            </a:r>
            <a:r>
              <a:rPr lang="hu-HU" sz="2000" dirty="0" smtClean="0"/>
              <a:t> di </a:t>
            </a:r>
            <a:r>
              <a:rPr lang="hu-HU" sz="2000" dirty="0" err="1" smtClean="0"/>
              <a:t>stampa</a:t>
            </a:r>
            <a:r>
              <a:rPr lang="hu-HU" sz="2000" dirty="0" smtClean="0"/>
              <a:t>) </a:t>
            </a:r>
            <a:r>
              <a:rPr lang="hu-HU" sz="2000" dirty="0" err="1" smtClean="0"/>
              <a:t>sui</a:t>
            </a:r>
            <a:r>
              <a:rPr lang="hu-HU" sz="2000" dirty="0" smtClean="0"/>
              <a:t> </a:t>
            </a:r>
            <a:r>
              <a:rPr lang="hu-HU" sz="2000" dirty="0" err="1" smtClean="0"/>
              <a:t>problemi</a:t>
            </a:r>
            <a:r>
              <a:rPr lang="hu-HU" sz="2000" dirty="0" smtClean="0"/>
              <a:t> </a:t>
            </a:r>
            <a:r>
              <a:rPr lang="hu-HU" sz="2000" dirty="0" err="1" smtClean="0"/>
              <a:t>incontrati</a:t>
            </a:r>
            <a:r>
              <a:rPr lang="hu-HU" sz="2000" dirty="0" smtClean="0"/>
              <a:t> </a:t>
            </a:r>
            <a:r>
              <a:rPr lang="hu-HU" sz="2000" dirty="0" err="1" smtClean="0"/>
              <a:t>durante</a:t>
            </a:r>
            <a:r>
              <a:rPr lang="hu-HU" sz="2000" dirty="0" smtClean="0"/>
              <a:t> la </a:t>
            </a:r>
            <a:r>
              <a:rPr lang="hu-HU" sz="2000" dirty="0" err="1" smtClean="0"/>
              <a:t>classificazione</a:t>
            </a:r>
            <a:r>
              <a:rPr lang="hu-HU" sz="2000" dirty="0" smtClean="0"/>
              <a:t> </a:t>
            </a:r>
            <a:r>
              <a:rPr lang="hu-HU" sz="2000" dirty="0" err="1" smtClean="0"/>
              <a:t>dei</a:t>
            </a:r>
            <a:r>
              <a:rPr lang="hu-HU" sz="2000" dirty="0" smtClean="0"/>
              <a:t>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prefissati</a:t>
            </a:r>
            <a:r>
              <a:rPr lang="hu-HU" sz="2000" dirty="0" smtClean="0"/>
              <a:t> con </a:t>
            </a:r>
            <a:r>
              <a:rPr lang="hu-HU" sz="2000" i="1" dirty="0" smtClean="0"/>
              <a:t>ad-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Il corpus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sz="2000" i="1" dirty="0" smtClean="0"/>
              <a:t>DELI</a:t>
            </a:r>
            <a:r>
              <a:rPr lang="it-IT" sz="2000" dirty="0" smtClean="0"/>
              <a:t> </a:t>
            </a:r>
            <a:r>
              <a:rPr lang="hu-HU" sz="2000" dirty="0" smtClean="0"/>
              <a:t>= </a:t>
            </a:r>
            <a:r>
              <a:rPr lang="hu-HU" sz="2000" i="1" dirty="0" err="1" smtClean="0"/>
              <a:t>Dizionario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Etimologico</a:t>
            </a:r>
            <a:r>
              <a:rPr lang="hu-HU" sz="2000" i="1" dirty="0" smtClean="0"/>
              <a:t> della </a:t>
            </a:r>
            <a:r>
              <a:rPr lang="hu-HU" sz="2000" i="1" dirty="0" err="1" smtClean="0"/>
              <a:t>Lingua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Italiana</a:t>
            </a:r>
            <a:r>
              <a:rPr lang="hu-HU" sz="2000" i="1" dirty="0" smtClean="0"/>
              <a:t> </a:t>
            </a:r>
            <a:r>
              <a:rPr lang="it-IT" sz="2000" dirty="0" smtClean="0"/>
              <a:t>(Cortelazzo, Zolli 2012) </a:t>
            </a:r>
            <a:endParaRPr lang="hu-HU" sz="2000" dirty="0" smtClean="0"/>
          </a:p>
          <a:p>
            <a:r>
              <a:rPr lang="it-IT" sz="2000" i="1" dirty="0" smtClean="0"/>
              <a:t>GRADIT Etimologico</a:t>
            </a:r>
            <a:r>
              <a:rPr lang="it-IT" sz="2000" dirty="0" smtClean="0"/>
              <a:t> </a:t>
            </a:r>
            <a:r>
              <a:rPr lang="hu-HU" sz="2000" dirty="0" smtClean="0"/>
              <a:t>= </a:t>
            </a:r>
            <a:r>
              <a:rPr lang="hu-HU" sz="2000" i="1" dirty="0" smtClean="0"/>
              <a:t>I Grandi </a:t>
            </a:r>
            <a:r>
              <a:rPr lang="hu-HU" sz="2000" i="1" dirty="0" err="1" smtClean="0"/>
              <a:t>Dizionari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Garzanti</a:t>
            </a:r>
            <a:r>
              <a:rPr lang="hu-HU" sz="2000" i="1" dirty="0" smtClean="0"/>
              <a:t>, </a:t>
            </a:r>
            <a:r>
              <a:rPr lang="hu-HU" sz="2000" i="1" dirty="0" err="1" smtClean="0"/>
              <a:t>Etimologico</a:t>
            </a:r>
            <a:r>
              <a:rPr lang="hu-HU" sz="2000" dirty="0" smtClean="0"/>
              <a:t> </a:t>
            </a:r>
            <a:r>
              <a:rPr lang="it-IT" sz="2000" dirty="0" smtClean="0"/>
              <a:t>(De Mauro, Mancini 2000).</a:t>
            </a:r>
            <a:endParaRPr lang="hu-HU" sz="2000" dirty="0" smtClean="0"/>
          </a:p>
          <a:p>
            <a:r>
              <a:rPr lang="hu-HU" sz="2000" i="1" dirty="0" smtClean="0"/>
              <a:t>LEI</a:t>
            </a:r>
            <a:r>
              <a:rPr lang="hu-HU" sz="2000" dirty="0" smtClean="0"/>
              <a:t> = </a:t>
            </a:r>
            <a:r>
              <a:rPr lang="hu-HU" sz="2000" i="1" dirty="0" err="1" smtClean="0"/>
              <a:t>Lessico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Etimologico</a:t>
            </a:r>
            <a:r>
              <a:rPr lang="hu-HU" sz="2000" i="1" dirty="0" smtClean="0"/>
              <a:t> </a:t>
            </a:r>
            <a:r>
              <a:rPr lang="hu-HU" sz="2000" i="1" dirty="0" err="1" smtClean="0"/>
              <a:t>Italiano</a:t>
            </a:r>
            <a:r>
              <a:rPr lang="hu-HU" sz="2000" i="1" dirty="0" smtClean="0"/>
              <a:t> </a:t>
            </a:r>
            <a:r>
              <a:rPr lang="hu-HU" sz="2000" dirty="0" smtClean="0"/>
              <a:t>(</a:t>
            </a:r>
            <a:r>
              <a:rPr lang="hu-HU" sz="2000" dirty="0" err="1" smtClean="0"/>
              <a:t>Pfister</a:t>
            </a:r>
            <a:r>
              <a:rPr lang="hu-HU" sz="2000" dirty="0" smtClean="0"/>
              <a:t>, 1979-)</a:t>
            </a:r>
          </a:p>
          <a:p>
            <a:r>
              <a:rPr lang="it-IT" sz="2000" i="1" dirty="0" smtClean="0"/>
              <a:t>Lessico di frequenza della lingua italiana contemporanea</a:t>
            </a:r>
            <a:r>
              <a:rPr lang="it-IT" sz="2000" dirty="0" smtClean="0"/>
              <a:t> (Bortolini, Tagliavini, Zampolli 1972)</a:t>
            </a:r>
            <a:endParaRPr lang="hu-HU" sz="2000" dirty="0" smtClean="0"/>
          </a:p>
          <a:p>
            <a:r>
              <a:rPr lang="hu-HU" sz="2000" dirty="0" err="1" smtClean="0"/>
              <a:t>Altri</a:t>
            </a:r>
            <a:r>
              <a:rPr lang="hu-HU" sz="2000" dirty="0" smtClean="0"/>
              <a:t> </a:t>
            </a:r>
            <a:r>
              <a:rPr lang="hu-HU" sz="2000" dirty="0" err="1" smtClean="0"/>
              <a:t>dizionari</a:t>
            </a:r>
            <a:r>
              <a:rPr lang="hu-HU" sz="2000" dirty="0" smtClean="0"/>
              <a:t> (</a:t>
            </a:r>
            <a:r>
              <a:rPr lang="hu-HU" sz="2000" dirty="0" err="1" smtClean="0"/>
              <a:t>etimologici</a:t>
            </a:r>
            <a:r>
              <a:rPr lang="hu-HU" sz="2000" dirty="0" smtClean="0"/>
              <a:t> e non)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La </a:t>
            </a:r>
            <a:r>
              <a:rPr lang="hu-HU" dirty="0" err="1" smtClean="0"/>
              <a:t>classificazione</a:t>
            </a: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290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Verbi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prefissati</a:t>
                      </a:r>
                      <a:r>
                        <a:rPr lang="hu-HU" dirty="0" smtClean="0"/>
                        <a:t> con il </a:t>
                      </a:r>
                      <a:r>
                        <a:rPr lang="hu-HU" dirty="0" err="1" smtClean="0"/>
                        <a:t>prefisso</a:t>
                      </a:r>
                      <a:r>
                        <a:rPr lang="hu-HU" dirty="0" smtClean="0"/>
                        <a:t> </a:t>
                      </a:r>
                      <a:r>
                        <a:rPr lang="hu-HU" i="1" dirty="0" smtClean="0"/>
                        <a:t>ad</a:t>
                      </a:r>
                      <a:r>
                        <a:rPr lang="hu-HU" dirty="0" smtClean="0"/>
                        <a:t>-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a,</a:t>
                      </a:r>
                      <a:endParaRPr lang="hu-H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prefissati derivati dal latino – discendenza diretta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attestati nel latino classico (per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accendere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attestati nel latino tardo o ricostruiti per il latino volgare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2.1.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ricostruiti per il latino volgare (per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accorciare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2.2.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 nel latino tardo (per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allattare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b,</a:t>
                      </a:r>
                      <a:endParaRPr lang="hu-H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prefissati di discendenza indiretta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prestiti dotti dal latino (per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abbreviare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 smtClean="0"/>
                        <a:t>c,</a:t>
                      </a:r>
                      <a:endParaRPr lang="hu-H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prefissati di creazione italiana (prefissati con il prefisso italiano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a-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1.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prefissati (per.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affidare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dirty="0" smtClean="0"/>
                        <a:t>2.</a:t>
                      </a:r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verbi parasintetici (per es. </a:t>
                      </a:r>
                      <a:r>
                        <a:rPr kumimoji="0" lang="it-IT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abbracciare</a:t>
                      </a:r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Il </a:t>
            </a:r>
            <a:r>
              <a:rPr lang="hu-HU" dirty="0" err="1" smtClean="0"/>
              <a:t>metodo</a:t>
            </a:r>
            <a:r>
              <a:rPr lang="hu-HU" dirty="0" smtClean="0"/>
              <a:t> I - </a:t>
            </a:r>
            <a:r>
              <a:rPr lang="hu-HU" dirty="0" err="1" smtClean="0"/>
              <a:t>criteri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hu-HU" sz="2000" dirty="0" smtClean="0"/>
              <a:t>La </a:t>
            </a:r>
            <a:r>
              <a:rPr lang="hu-HU" sz="2000" dirty="0" err="1" smtClean="0"/>
              <a:t>morfologia</a:t>
            </a:r>
            <a:r>
              <a:rPr lang="hu-HU" sz="2000" dirty="0" smtClean="0"/>
              <a:t> del </a:t>
            </a:r>
            <a:r>
              <a:rPr lang="hu-HU" sz="2000" dirty="0" err="1" smtClean="0"/>
              <a:t>verbo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smtClean="0"/>
              <a:t>Il </a:t>
            </a:r>
            <a:r>
              <a:rPr lang="hu-HU" sz="2000" dirty="0" err="1" smtClean="0"/>
              <a:t>rapporto</a:t>
            </a:r>
            <a:r>
              <a:rPr lang="hu-HU" sz="2000" dirty="0" smtClean="0"/>
              <a:t> </a:t>
            </a:r>
            <a:r>
              <a:rPr lang="hu-HU" sz="2000" dirty="0" err="1" smtClean="0"/>
              <a:t>semantico</a:t>
            </a:r>
            <a:r>
              <a:rPr lang="hu-HU" sz="2000" dirty="0" smtClean="0"/>
              <a:t> </a:t>
            </a:r>
            <a:r>
              <a:rPr lang="hu-HU" sz="2000" dirty="0" err="1" smtClean="0"/>
              <a:t>tra</a:t>
            </a:r>
            <a:r>
              <a:rPr lang="hu-HU" sz="2000" dirty="0" smtClean="0"/>
              <a:t> </a:t>
            </a:r>
            <a:r>
              <a:rPr lang="hu-HU" sz="2000" dirty="0" err="1" smtClean="0"/>
              <a:t>il</a:t>
            </a:r>
            <a:r>
              <a:rPr lang="hu-HU" sz="2000" dirty="0" smtClean="0"/>
              <a:t>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e il </a:t>
            </a:r>
            <a:r>
              <a:rPr lang="hu-HU" sz="2000" dirty="0" err="1" smtClean="0"/>
              <a:t>verbo</a:t>
            </a:r>
            <a:endParaRPr lang="hu-HU" sz="2000" dirty="0" smtClean="0"/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5" name="Picture 8" descr="la prefissazione dei verbi - ábra a PP-hez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24944"/>
            <a:ext cx="6679208" cy="27694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Il metodo II – fattori </a:t>
            </a:r>
            <a:r>
              <a:rPr lang="hu-HU" dirty="0" smtClean="0"/>
              <a:t>a </a:t>
            </a:r>
            <a:r>
              <a:rPr lang="hu-HU" dirty="0" smtClean="0"/>
              <a:t>supporto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hu-HU" sz="2000" dirty="0" smtClean="0"/>
              <a:t>Il </a:t>
            </a:r>
            <a:r>
              <a:rPr lang="hu-HU" sz="2000" dirty="0" err="1" smtClean="0"/>
              <a:t>significato</a:t>
            </a:r>
            <a:r>
              <a:rPr lang="hu-HU" sz="2000" dirty="0" smtClean="0"/>
              <a:t> del </a:t>
            </a:r>
            <a:r>
              <a:rPr lang="hu-HU" sz="2000" dirty="0" err="1" smtClean="0"/>
              <a:t>verbo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smtClean="0"/>
              <a:t>Il </a:t>
            </a:r>
            <a:r>
              <a:rPr lang="hu-HU" sz="2000" dirty="0" err="1" smtClean="0"/>
              <a:t>confronto</a:t>
            </a:r>
            <a:r>
              <a:rPr lang="hu-HU" sz="2000" dirty="0" smtClean="0"/>
              <a:t> con </a:t>
            </a:r>
            <a:r>
              <a:rPr lang="hu-HU" sz="2000" dirty="0" err="1" smtClean="0"/>
              <a:t>altre</a:t>
            </a:r>
            <a:r>
              <a:rPr lang="hu-HU" sz="2000" dirty="0" smtClean="0"/>
              <a:t> </a:t>
            </a:r>
            <a:r>
              <a:rPr lang="hu-HU" sz="2000" dirty="0" err="1" smtClean="0"/>
              <a:t>parole</a:t>
            </a:r>
            <a:endParaRPr lang="hu-HU" sz="2000" dirty="0" smtClean="0"/>
          </a:p>
          <a:p>
            <a:pPr marL="822960" lvl="1" indent="-457200">
              <a:buFont typeface="+mj-lt"/>
              <a:buAutoNum type="alphaLcParenR"/>
            </a:pPr>
            <a:r>
              <a:rPr lang="hu-HU" sz="1800" dirty="0" smtClean="0"/>
              <a:t>con la parola </a:t>
            </a:r>
            <a:r>
              <a:rPr lang="hu-HU" sz="1800" dirty="0" err="1" smtClean="0"/>
              <a:t>base</a:t>
            </a:r>
            <a:r>
              <a:rPr lang="hu-HU" sz="1800" dirty="0" smtClean="0"/>
              <a:t> (per es. </a:t>
            </a:r>
            <a:r>
              <a:rPr lang="hu-HU" sz="1800" i="1" dirty="0" err="1" smtClean="0"/>
              <a:t>apporre</a:t>
            </a:r>
            <a:r>
              <a:rPr lang="hu-HU" sz="1800" dirty="0" smtClean="0"/>
              <a:t> – </a:t>
            </a:r>
            <a:r>
              <a:rPr lang="hu-HU" sz="1800" i="1" dirty="0" err="1" smtClean="0"/>
              <a:t>porre</a:t>
            </a:r>
            <a:r>
              <a:rPr lang="hu-HU" sz="1800" dirty="0" smtClean="0"/>
              <a:t>)</a:t>
            </a:r>
          </a:p>
          <a:p>
            <a:pPr marL="822960" lvl="1" indent="-457200">
              <a:buFont typeface="+mj-lt"/>
              <a:buAutoNum type="alphaLcParenR"/>
            </a:pPr>
            <a:r>
              <a:rPr lang="hu-HU" sz="1800" dirty="0" smtClean="0"/>
              <a:t>con </a:t>
            </a:r>
            <a:r>
              <a:rPr lang="hu-HU" sz="1800" dirty="0" err="1" smtClean="0"/>
              <a:t>altri</a:t>
            </a:r>
            <a:r>
              <a:rPr lang="hu-HU" sz="1800" dirty="0" smtClean="0"/>
              <a:t> </a:t>
            </a:r>
            <a:r>
              <a:rPr lang="hu-HU" sz="1800" dirty="0" err="1" smtClean="0"/>
              <a:t>verbi</a:t>
            </a:r>
            <a:r>
              <a:rPr lang="hu-HU" sz="1800" dirty="0" smtClean="0"/>
              <a:t> </a:t>
            </a:r>
            <a:r>
              <a:rPr lang="hu-HU" sz="1800" dirty="0" err="1" smtClean="0"/>
              <a:t>prefissati</a:t>
            </a:r>
            <a:r>
              <a:rPr lang="hu-HU" sz="1800" dirty="0" smtClean="0"/>
              <a:t> della </a:t>
            </a:r>
            <a:r>
              <a:rPr lang="hu-HU" sz="1800" dirty="0" err="1" smtClean="0"/>
              <a:t>stessa</a:t>
            </a:r>
            <a:r>
              <a:rPr lang="hu-HU" sz="1800" dirty="0" smtClean="0"/>
              <a:t> </a:t>
            </a:r>
            <a:r>
              <a:rPr lang="hu-HU" sz="1800" dirty="0" err="1" smtClean="0"/>
              <a:t>radice</a:t>
            </a:r>
            <a:r>
              <a:rPr lang="hu-HU" sz="1800" dirty="0" smtClean="0"/>
              <a:t> (per es. </a:t>
            </a:r>
            <a:r>
              <a:rPr lang="hu-HU" sz="1800" i="1" dirty="0" err="1" smtClean="0"/>
              <a:t>affibbiare</a:t>
            </a:r>
            <a:r>
              <a:rPr lang="hu-HU" sz="1800" dirty="0" smtClean="0"/>
              <a:t> – </a:t>
            </a:r>
            <a:r>
              <a:rPr lang="hu-HU" sz="1800" i="1" dirty="0" err="1" smtClean="0"/>
              <a:t>sfibbiare</a:t>
            </a:r>
            <a:r>
              <a:rPr lang="hu-HU" sz="1800" dirty="0" smtClean="0"/>
              <a:t>)</a:t>
            </a:r>
          </a:p>
          <a:p>
            <a:pPr marL="822960" lvl="1" indent="-457200">
              <a:buFont typeface="+mj-lt"/>
              <a:buAutoNum type="alphaLcParenR"/>
            </a:pPr>
            <a:r>
              <a:rPr lang="hu-HU" sz="1800" dirty="0" smtClean="0"/>
              <a:t>con </a:t>
            </a:r>
            <a:r>
              <a:rPr lang="hu-HU" sz="1800" dirty="0" err="1" smtClean="0"/>
              <a:t>altri</a:t>
            </a:r>
            <a:r>
              <a:rPr lang="hu-HU" sz="1800" dirty="0" smtClean="0"/>
              <a:t> </a:t>
            </a:r>
            <a:r>
              <a:rPr lang="hu-HU" sz="1800" dirty="0" err="1" smtClean="0"/>
              <a:t>verbi</a:t>
            </a:r>
            <a:r>
              <a:rPr lang="hu-HU" sz="1800" dirty="0" smtClean="0"/>
              <a:t> </a:t>
            </a:r>
            <a:r>
              <a:rPr lang="hu-HU" sz="1800" dirty="0" err="1" smtClean="0"/>
              <a:t>simili</a:t>
            </a:r>
            <a:r>
              <a:rPr lang="hu-HU" sz="1800" dirty="0" smtClean="0"/>
              <a:t> dal </a:t>
            </a:r>
            <a:r>
              <a:rPr lang="hu-HU" sz="1800" dirty="0" err="1" smtClean="0"/>
              <a:t>punto</a:t>
            </a:r>
            <a:r>
              <a:rPr lang="hu-HU" sz="1800" dirty="0" smtClean="0"/>
              <a:t> di </a:t>
            </a:r>
            <a:r>
              <a:rPr lang="hu-HU" sz="1800" dirty="0" err="1" smtClean="0"/>
              <a:t>vista</a:t>
            </a:r>
            <a:r>
              <a:rPr lang="hu-HU" sz="1800" dirty="0" smtClean="0"/>
              <a:t> </a:t>
            </a:r>
            <a:r>
              <a:rPr lang="hu-HU" sz="1800" dirty="0" err="1" smtClean="0"/>
              <a:t>morfologico</a:t>
            </a:r>
            <a:r>
              <a:rPr lang="hu-HU" sz="1800" dirty="0" smtClean="0"/>
              <a:t> e </a:t>
            </a:r>
            <a:r>
              <a:rPr lang="hu-HU" sz="1800" dirty="0" err="1" smtClean="0"/>
              <a:t>semantico</a:t>
            </a:r>
            <a:r>
              <a:rPr lang="hu-HU" sz="1800" dirty="0" smtClean="0"/>
              <a:t> (per es. </a:t>
            </a:r>
            <a:r>
              <a:rPr lang="hu-HU" sz="1800" i="1" dirty="0" err="1" smtClean="0"/>
              <a:t>allentare</a:t>
            </a:r>
            <a:r>
              <a:rPr lang="hu-HU" sz="1800" dirty="0" smtClean="0"/>
              <a:t> – </a:t>
            </a:r>
            <a:r>
              <a:rPr lang="hu-HU" sz="1800" i="1" dirty="0" err="1" smtClean="0"/>
              <a:t>allargare</a:t>
            </a:r>
            <a:r>
              <a:rPr lang="hu-HU" sz="1800" dirty="0" smtClean="0"/>
              <a:t>)</a:t>
            </a:r>
            <a:endParaRPr lang="hu-HU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Le </a:t>
            </a:r>
            <a:r>
              <a:rPr lang="hu-HU" dirty="0" err="1" smtClean="0"/>
              <a:t>funzioni</a:t>
            </a:r>
            <a:r>
              <a:rPr lang="hu-HU" dirty="0" smtClean="0"/>
              <a:t> del </a:t>
            </a:r>
            <a:r>
              <a:rPr lang="hu-HU" dirty="0" err="1" smtClean="0"/>
              <a:t>prefisso</a:t>
            </a:r>
            <a:r>
              <a:rPr lang="hu-HU" dirty="0" smtClean="0"/>
              <a:t> </a:t>
            </a:r>
            <a:r>
              <a:rPr lang="hu-HU" i="1" dirty="0" smtClean="0"/>
              <a:t>ad-</a:t>
            </a:r>
            <a:endParaRPr lang="hu-HU" i="1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60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Funzione primaria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Funzioni secondarie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 Avvicinamento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hu-H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addurre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 Inizio di un processo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hu-H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addormentare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 Addizione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hu-H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accrescere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 Rafforzamento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hu-HU" sz="18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apprendere</a:t>
                      </a:r>
                      <a:r>
                        <a:rPr kumimoji="0" lang="hu-H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Sfumature</a:t>
            </a:r>
            <a:r>
              <a:rPr lang="hu-HU" dirty="0" smtClean="0"/>
              <a:t> della </a:t>
            </a:r>
            <a:r>
              <a:rPr lang="hu-HU" dirty="0" err="1" smtClean="0"/>
              <a:t>funzione</a:t>
            </a:r>
            <a:r>
              <a:rPr lang="hu-HU" dirty="0" smtClean="0"/>
              <a:t> di ‘</a:t>
            </a:r>
            <a:r>
              <a:rPr lang="hu-HU" dirty="0" err="1" smtClean="0"/>
              <a:t>avvicinamento</a:t>
            </a:r>
            <a:r>
              <a:rPr lang="hu-HU" dirty="0" smtClean="0"/>
              <a:t>’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Sfumatura</a:t>
            </a:r>
            <a:r>
              <a:rPr lang="hu-HU" sz="2000" dirty="0" smtClean="0"/>
              <a:t> ‘a </a:t>
            </a:r>
            <a:r>
              <a:rPr lang="hu-HU" sz="2000" dirty="0" err="1" smtClean="0"/>
              <a:t>favore</a:t>
            </a:r>
            <a:r>
              <a:rPr lang="hu-HU" sz="2000" dirty="0" smtClean="0"/>
              <a:t> di’ (per es. </a:t>
            </a:r>
            <a:r>
              <a:rPr lang="hu-HU" sz="2000" i="1" dirty="0" err="1" smtClean="0"/>
              <a:t>approvare</a:t>
            </a:r>
            <a:r>
              <a:rPr lang="hu-HU" sz="2000" dirty="0" smtClean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Sfumatura</a:t>
            </a:r>
            <a:r>
              <a:rPr lang="hu-HU" sz="2000" dirty="0" smtClean="0"/>
              <a:t> </a:t>
            </a:r>
            <a:r>
              <a:rPr lang="hu-HU" sz="2000" dirty="0" err="1" smtClean="0"/>
              <a:t>riflessiva</a:t>
            </a:r>
            <a:r>
              <a:rPr lang="hu-HU" sz="2000" dirty="0" smtClean="0"/>
              <a:t> (per es. </a:t>
            </a:r>
            <a:r>
              <a:rPr lang="hu-HU" sz="2000" i="1" dirty="0" err="1" smtClean="0"/>
              <a:t>attrarre</a:t>
            </a:r>
            <a:r>
              <a:rPr lang="hu-HU" sz="2000" dirty="0" smtClean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Sfumatura</a:t>
            </a:r>
            <a:r>
              <a:rPr lang="hu-HU" sz="2000" dirty="0" smtClean="0"/>
              <a:t> di ‘</a:t>
            </a:r>
            <a:r>
              <a:rPr lang="it-IT" sz="2000" dirty="0" smtClean="0"/>
              <a:t>ostilità</a:t>
            </a:r>
            <a:r>
              <a:rPr lang="hu-HU" sz="2000" dirty="0" smtClean="0"/>
              <a:t>’</a:t>
            </a:r>
            <a:r>
              <a:rPr lang="it-IT" sz="2000" dirty="0" smtClean="0"/>
              <a:t> </a:t>
            </a:r>
            <a:r>
              <a:rPr lang="hu-HU" sz="2000" dirty="0" smtClean="0"/>
              <a:t>(per es. </a:t>
            </a:r>
            <a:r>
              <a:rPr lang="hu-HU" sz="2000" i="1" dirty="0" err="1" smtClean="0"/>
              <a:t>assaltare</a:t>
            </a:r>
            <a:r>
              <a:rPr lang="hu-HU" sz="2000" dirty="0" smtClean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Sfumatura</a:t>
            </a:r>
            <a:r>
              <a:rPr lang="hu-HU" sz="2000" dirty="0" smtClean="0"/>
              <a:t> di ‘</a:t>
            </a:r>
            <a:r>
              <a:rPr lang="hu-HU" sz="2000" dirty="0" err="1" smtClean="0"/>
              <a:t>adattamento</a:t>
            </a:r>
            <a:r>
              <a:rPr lang="hu-HU" sz="2000" dirty="0" smtClean="0"/>
              <a:t>’ (per es. </a:t>
            </a:r>
            <a:r>
              <a:rPr lang="hu-HU" sz="2000" i="1" dirty="0" err="1" smtClean="0"/>
              <a:t>adusare</a:t>
            </a:r>
            <a:r>
              <a:rPr lang="hu-HU" sz="2000" dirty="0" smtClean="0"/>
              <a:t>)</a:t>
            </a:r>
            <a:endParaRPr lang="hu-H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Verbi</a:t>
            </a:r>
            <a:r>
              <a:rPr lang="hu-HU" dirty="0" smtClean="0"/>
              <a:t> </a:t>
            </a:r>
            <a:r>
              <a:rPr lang="hu-HU" dirty="0" err="1" smtClean="0"/>
              <a:t>derivati</a:t>
            </a:r>
            <a:r>
              <a:rPr lang="hu-HU" dirty="0" smtClean="0"/>
              <a:t> dal </a:t>
            </a:r>
            <a:r>
              <a:rPr lang="hu-HU" dirty="0" err="1" smtClean="0"/>
              <a:t>latino</a:t>
            </a:r>
            <a:r>
              <a:rPr lang="hu-HU" dirty="0" smtClean="0"/>
              <a:t> </a:t>
            </a:r>
            <a:r>
              <a:rPr lang="hu-HU" dirty="0" err="1" smtClean="0"/>
              <a:t>classico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Dei 36 </a:t>
            </a:r>
            <a:r>
              <a:rPr lang="hu-HU" sz="2000" dirty="0" err="1" smtClean="0"/>
              <a:t>verbi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22 la </a:t>
            </a:r>
            <a:r>
              <a:rPr lang="hu-HU" sz="2000" dirty="0" err="1" smtClean="0"/>
              <a:t>funzione</a:t>
            </a:r>
            <a:r>
              <a:rPr lang="hu-HU" sz="2000" dirty="0" smtClean="0"/>
              <a:t> del </a:t>
            </a:r>
            <a:r>
              <a:rPr lang="hu-HU" sz="2000" dirty="0" err="1" smtClean="0"/>
              <a:t>prefisso</a:t>
            </a:r>
            <a:r>
              <a:rPr lang="hu-HU" sz="2000" dirty="0" smtClean="0"/>
              <a:t> </a:t>
            </a:r>
            <a:r>
              <a:rPr lang="hu-HU" sz="2000" dirty="0" err="1" smtClean="0"/>
              <a:t>si</a:t>
            </a:r>
            <a:r>
              <a:rPr lang="hu-HU" sz="2000" dirty="0" smtClean="0"/>
              <a:t> </a:t>
            </a:r>
            <a:r>
              <a:rPr lang="hu-HU" sz="2000" dirty="0" err="1" smtClean="0"/>
              <a:t>riconosce</a:t>
            </a:r>
            <a:endParaRPr lang="hu-HU" sz="2000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avvicinamento</a:t>
            </a:r>
            <a:r>
              <a:rPr lang="hu-HU" sz="2000" dirty="0" smtClean="0"/>
              <a:t>’: per es. </a:t>
            </a:r>
            <a:r>
              <a:rPr lang="hu-HU" sz="2000" i="1" dirty="0" err="1" smtClean="0"/>
              <a:t>accorrere</a:t>
            </a:r>
            <a:r>
              <a:rPr lang="hu-HU" sz="2000" dirty="0" smtClean="0"/>
              <a:t> (con la </a:t>
            </a:r>
            <a:r>
              <a:rPr lang="hu-HU" sz="2000" dirty="0" err="1" smtClean="0"/>
              <a:t>sfumatura</a:t>
            </a:r>
            <a:r>
              <a:rPr lang="hu-HU" sz="2000" dirty="0" smtClean="0"/>
              <a:t> ‘a </a:t>
            </a:r>
            <a:r>
              <a:rPr lang="hu-HU" sz="2000" dirty="0" err="1" smtClean="0"/>
              <a:t>favore</a:t>
            </a:r>
            <a:r>
              <a:rPr lang="hu-HU" sz="2000" dirty="0" smtClean="0"/>
              <a:t> di’)</a:t>
            </a:r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di ‘</a:t>
            </a:r>
            <a:r>
              <a:rPr lang="hu-HU" sz="2000" dirty="0" err="1" smtClean="0"/>
              <a:t>cominciare</a:t>
            </a:r>
            <a:r>
              <a:rPr lang="hu-HU" sz="2000" dirty="0" smtClean="0"/>
              <a:t> un </a:t>
            </a:r>
            <a:r>
              <a:rPr lang="hu-HU" sz="2000" dirty="0" err="1" smtClean="0"/>
              <a:t>processo</a:t>
            </a:r>
            <a:r>
              <a:rPr lang="hu-HU" sz="2000" dirty="0" smtClean="0"/>
              <a:t>’: per es. </a:t>
            </a:r>
            <a:r>
              <a:rPr lang="hu-HU" sz="2000" i="1" dirty="0" err="1" smtClean="0"/>
              <a:t>accendere</a:t>
            </a:r>
            <a:endParaRPr lang="hu-HU" sz="2000" i="1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</a:t>
            </a:r>
            <a:r>
              <a:rPr lang="hu-HU" sz="2000" dirty="0" err="1" smtClean="0"/>
              <a:t>additiva</a:t>
            </a:r>
            <a:r>
              <a:rPr lang="hu-HU" sz="2000" dirty="0" smtClean="0"/>
              <a:t>: per es. </a:t>
            </a:r>
            <a:r>
              <a:rPr lang="hu-HU" sz="2000" i="1" dirty="0" err="1" smtClean="0"/>
              <a:t>aggiungere</a:t>
            </a:r>
            <a:endParaRPr lang="hu-HU" sz="2000" i="1" dirty="0" smtClean="0"/>
          </a:p>
          <a:p>
            <a:pPr marL="457200" indent="-457200">
              <a:buFont typeface="+mj-lt"/>
              <a:buAutoNum type="arabicParenR"/>
            </a:pPr>
            <a:r>
              <a:rPr lang="hu-HU" sz="2000" dirty="0" err="1" smtClean="0"/>
              <a:t>Funzione</a:t>
            </a:r>
            <a:r>
              <a:rPr lang="hu-HU" sz="2000" dirty="0" smtClean="0"/>
              <a:t> </a:t>
            </a:r>
            <a:r>
              <a:rPr lang="hu-HU" sz="2000" dirty="0" err="1" smtClean="0"/>
              <a:t>rafforzativa</a:t>
            </a:r>
            <a:r>
              <a:rPr lang="hu-HU" sz="2000" dirty="0" smtClean="0"/>
              <a:t>: per es. </a:t>
            </a:r>
            <a:r>
              <a:rPr lang="hu-HU" sz="2000" i="1" dirty="0" err="1" smtClean="0"/>
              <a:t>ammirare</a:t>
            </a:r>
            <a:endParaRPr lang="hu-HU" sz="2000" i="1" dirty="0" smtClean="0"/>
          </a:p>
          <a:p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it-IT" sz="2000" dirty="0" smtClean="0"/>
              <a:t>più della metà dei casi il prefisso ha conservato il suo significato durante il passaggio dal latino all’italiano</a:t>
            </a:r>
            <a:endParaRPr lang="hu-H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529</TotalTime>
  <Words>941</Words>
  <Application>Microsoft Office PowerPoint</Application>
  <PresentationFormat>Presentazione su schermo (4:3)</PresentationFormat>
  <Paragraphs>91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Loggia</vt:lpstr>
      <vt:lpstr>Cambiamenti nella funzione del prefisso verbale ad- dal latino classico all’italiano</vt:lpstr>
      <vt:lpstr>Tappe della ricerca</vt:lpstr>
      <vt:lpstr>Il corpus</vt:lpstr>
      <vt:lpstr>La classificazione</vt:lpstr>
      <vt:lpstr>Il metodo I - criteri</vt:lpstr>
      <vt:lpstr>Il metodo II – fattori a supporto</vt:lpstr>
      <vt:lpstr>Le funzioni del prefisso ad-</vt:lpstr>
      <vt:lpstr>Sfumature della funzione di ‘avvicinamento’</vt:lpstr>
      <vt:lpstr>Verbi derivati dal latino classico</vt:lpstr>
      <vt:lpstr>Verbi ricostruiti per il latino volgare</vt:lpstr>
      <vt:lpstr>Verbi derivati dal latino tardo</vt:lpstr>
      <vt:lpstr>Verbi di creazione italiana</vt:lpstr>
      <vt:lpstr>Conclusione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Cambiamenti nella funzione del prefisso verbale ad- dal latino classico all’italiano</dc:title>
  <dc:creator>Felhasználó</dc:creator>
  <cp:lastModifiedBy>Windows User</cp:lastModifiedBy>
  <cp:revision>46</cp:revision>
  <dcterms:created xsi:type="dcterms:W3CDTF">2019-05-08T17:00:55Z</dcterms:created>
  <dcterms:modified xsi:type="dcterms:W3CDTF">2019-05-15T08:17:33Z</dcterms:modified>
</cp:coreProperties>
</file>