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5271"/>
  </p:normalViewPr>
  <p:slideViewPr>
    <p:cSldViewPr snapToGrid="0">
      <p:cViewPr>
        <p:scale>
          <a:sx n="75" d="100"/>
          <a:sy n="75" d="100"/>
        </p:scale>
        <p:origin x="350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D0152-6789-DC48-9327-83D9263B8424}" type="datetimeFigureOut">
              <a:rPr lang="it-IT" smtClean="0"/>
              <a:t>18/09/2024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42817-21ED-B349-8E4A-F0DCD0773C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5172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D0152-6789-DC48-9327-83D9263B8424}" type="datetimeFigureOut">
              <a:rPr lang="it-IT" smtClean="0"/>
              <a:t>18/09/2024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42817-21ED-B349-8E4A-F0DCD0773C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6786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D0152-6789-DC48-9327-83D9263B8424}" type="datetimeFigureOut">
              <a:rPr lang="it-IT" smtClean="0"/>
              <a:t>18/09/2024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42817-21ED-B349-8E4A-F0DCD0773C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7012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D0152-6789-DC48-9327-83D9263B8424}" type="datetimeFigureOut">
              <a:rPr lang="it-IT" smtClean="0"/>
              <a:t>18/09/2024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42817-21ED-B349-8E4A-F0DCD0773C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1775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D0152-6789-DC48-9327-83D9263B8424}" type="datetimeFigureOut">
              <a:rPr lang="it-IT" smtClean="0"/>
              <a:t>18/09/2024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42817-21ED-B349-8E4A-F0DCD0773C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8706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D0152-6789-DC48-9327-83D9263B8424}" type="datetimeFigureOut">
              <a:rPr lang="it-IT" smtClean="0"/>
              <a:t>18/09/2024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42817-21ED-B349-8E4A-F0DCD0773C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9596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D0152-6789-DC48-9327-83D9263B8424}" type="datetimeFigureOut">
              <a:rPr lang="it-IT" smtClean="0"/>
              <a:t>18/09/2024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42817-21ED-B349-8E4A-F0DCD0773C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9414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D0152-6789-DC48-9327-83D9263B8424}" type="datetimeFigureOut">
              <a:rPr lang="it-IT" smtClean="0"/>
              <a:t>18/09/2024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42817-21ED-B349-8E4A-F0DCD0773C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2838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D0152-6789-DC48-9327-83D9263B8424}" type="datetimeFigureOut">
              <a:rPr lang="it-IT" smtClean="0"/>
              <a:t>18/09/2024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42817-21ED-B349-8E4A-F0DCD0773C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9542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D0152-6789-DC48-9327-83D9263B8424}" type="datetimeFigureOut">
              <a:rPr lang="it-IT" smtClean="0"/>
              <a:t>18/09/2024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42817-21ED-B349-8E4A-F0DCD0773C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2879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D0152-6789-DC48-9327-83D9263B8424}" type="datetimeFigureOut">
              <a:rPr lang="it-IT" smtClean="0"/>
              <a:t>18/09/2024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42817-21ED-B349-8E4A-F0DCD0773C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2730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D0152-6789-DC48-9327-83D9263B8424}" type="datetimeFigureOut">
              <a:rPr lang="it-IT" smtClean="0"/>
              <a:t>18/09/2024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42817-21ED-B349-8E4A-F0DCD0773C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1882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arbara.frossi@uniud.it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lorenza.driul@uniud.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64EEA60-C4FE-D639-90F9-11D36593AF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66" r="2830" b="4454"/>
          <a:stretch/>
        </p:blipFill>
        <p:spPr>
          <a:xfrm>
            <a:off x="1377398" y="177554"/>
            <a:ext cx="3987082" cy="200752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9018A97-1461-0940-69EF-6FDB38533BEA}"/>
              </a:ext>
            </a:extLst>
          </p:cNvPr>
          <p:cNvSpPr txBox="1"/>
          <p:nvPr/>
        </p:nvSpPr>
        <p:spPr>
          <a:xfrm>
            <a:off x="149087" y="2238415"/>
            <a:ext cx="6559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>
                <a:solidFill>
                  <a:srgbClr val="000000"/>
                </a:solidFill>
                <a:effectLst/>
                <a:latin typeface="Calibri-Bold"/>
                <a:ea typeface="Calibri" panose="020F0502020204030204" pitchFamily="34" charset="0"/>
                <a:cs typeface="Calibri-Bold"/>
              </a:rPr>
              <a:t>A.A. 2024 - 2025</a:t>
            </a:r>
            <a:endParaRPr lang="it-IT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it-IT" sz="1800" b="1" dirty="0">
                <a:solidFill>
                  <a:srgbClr val="BC56BE"/>
                </a:solidFill>
                <a:effectLst/>
                <a:latin typeface="Calibri-Bold"/>
                <a:ea typeface="Calibri" panose="020F0502020204030204" pitchFamily="34" charset="0"/>
                <a:cs typeface="Calibri-Bold"/>
              </a:rPr>
              <a:t>COMPRENDERE LA MEDICINA PERSONALIZZATA IN UNA PROSPETTIVA DI GENERE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it-IT" sz="1800" dirty="0">
                <a:effectLst/>
                <a:latin typeface="Calibri-Bold"/>
                <a:ea typeface="Calibri" panose="020F0502020204030204" pitchFamily="34" charset="0"/>
                <a:cs typeface="Calibri-Bold"/>
              </a:rPr>
              <a:t>- </a:t>
            </a:r>
            <a:r>
              <a:rPr lang="it-IT" b="1" dirty="0">
                <a:latin typeface="Calibri-Bold"/>
                <a:ea typeface="Calibri" panose="020F0502020204030204" pitchFamily="34" charset="0"/>
                <a:cs typeface="Calibri-Bold"/>
              </a:rPr>
              <a:t>quarta</a:t>
            </a:r>
            <a:r>
              <a:rPr lang="it-IT" sz="1800" b="1" dirty="0">
                <a:effectLst/>
                <a:latin typeface="Calibri-Bold"/>
                <a:ea typeface="Calibri" panose="020F0502020204030204" pitchFamily="34" charset="0"/>
                <a:cs typeface="Calibri-Bold"/>
              </a:rPr>
              <a:t> edizione </a:t>
            </a:r>
            <a:r>
              <a:rPr lang="it-IT" sz="1800" dirty="0">
                <a:effectLst/>
                <a:latin typeface="Calibri-Bold"/>
                <a:ea typeface="Calibri" panose="020F0502020204030204" pitchFamily="34" charset="0"/>
                <a:cs typeface="Calibri-Bold"/>
              </a:rPr>
              <a:t>- </a:t>
            </a: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1CCAD26-D2B4-4CAC-0909-BB76CC23C16D}"/>
              </a:ext>
            </a:extLst>
          </p:cNvPr>
          <p:cNvSpPr txBox="1"/>
          <p:nvPr/>
        </p:nvSpPr>
        <p:spPr>
          <a:xfrm>
            <a:off x="199887" y="3660540"/>
            <a:ext cx="304987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BC56B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CORSO INTERDISCIPLINARE PER TUTTI GLI STUDENTI E STUDENTESSE DEI CORSI DI AREA MEDICA DELL’UNIVERSITÀ DI UDINE</a:t>
            </a:r>
          </a:p>
          <a:p>
            <a:r>
              <a:rPr lang="it-IT" sz="1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-Italic"/>
              </a:rPr>
              <a:t>Organizzato dal DMED in collaborazione con il CUG-Comitato Unico di Garanzia per le pari </a:t>
            </a:r>
            <a:r>
              <a:rPr lang="it-IT" sz="12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-Italic"/>
              </a:rPr>
              <a:t>opportunità e il benessere di chi lavora e contro le discriminazioni</a:t>
            </a:r>
          </a:p>
          <a:p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-Italic"/>
              </a:rPr>
              <a:t> 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200" b="1" dirty="0">
                <a:solidFill>
                  <a:srgbClr val="BC56B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-Bold"/>
              </a:rPr>
              <a:t>ISCRIZIONI: </a:t>
            </a:r>
            <a:r>
              <a:rPr lang="it-IT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-Bold"/>
              </a:rPr>
              <a:t>dal 1 novembre 2024 al 31 gennaio 2025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1200" dirty="0"/>
          </a:p>
          <a:p>
            <a:r>
              <a:rPr lang="it-IT" sz="1200" b="1" dirty="0">
                <a:solidFill>
                  <a:srgbClr val="BC56B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-Bold"/>
              </a:rPr>
              <a:t>MODALITÀ di DIDATTICA</a:t>
            </a:r>
            <a:r>
              <a:rPr lang="it-IT" sz="1200" b="1" dirty="0">
                <a:solidFill>
                  <a:srgbClr val="BC56B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-Bold"/>
              </a:rPr>
              <a:t>: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lezioni</a:t>
            </a:r>
            <a:r>
              <a:rPr lang="it-IT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-Bold"/>
              </a:rPr>
              <a:t> </a:t>
            </a:r>
            <a:r>
              <a:rPr lang="it-IT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-Bold"/>
              </a:rPr>
              <a:t>registrate</a:t>
            </a:r>
            <a:r>
              <a:rPr lang="it-IT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-Bold"/>
              </a:rPr>
              <a:t> </a:t>
            </a:r>
            <a:r>
              <a:rPr lang="it-IT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disponibili online su M. Teams a partire da gennaio 2024 per tutto l’anno accademico 2024-25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1200" dirty="0"/>
          </a:p>
          <a:p>
            <a:r>
              <a:rPr lang="it-IT" sz="1200" b="1" dirty="0">
                <a:solidFill>
                  <a:srgbClr val="BC56B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-Bold"/>
              </a:rPr>
              <a:t>PRESENTAZIONE DEL CORSO</a:t>
            </a:r>
            <a:r>
              <a:rPr lang="it-IT" sz="1200" b="1" dirty="0">
                <a:solidFill>
                  <a:srgbClr val="BC56B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-Bold"/>
              </a:rPr>
              <a:t>: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200" dirty="0"/>
              <a:t>In diretta online il </a:t>
            </a:r>
            <a:r>
              <a:rPr lang="it-IT" sz="1200" b="1" dirty="0"/>
              <a:t>15/01/2024 </a:t>
            </a:r>
            <a:r>
              <a:rPr lang="it-IT" sz="1200" dirty="0"/>
              <a:t>dalle 16-17</a:t>
            </a:r>
          </a:p>
          <a:p>
            <a:pPr algn="just"/>
            <a:r>
              <a:rPr lang="it-IT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-Bold"/>
              </a:rPr>
              <a:t> 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200" b="1" dirty="0">
                <a:solidFill>
                  <a:srgbClr val="BC56B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-Bold"/>
              </a:rPr>
              <a:t>MODALITA’ DI VERIFICA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-Bold"/>
              </a:rPr>
              <a:t>Test online </a:t>
            </a:r>
            <a:r>
              <a:rPr lang="it-IT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risposta multipla. </a:t>
            </a:r>
          </a:p>
          <a:p>
            <a:r>
              <a:rPr lang="it-IT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it-IT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oto espresso in approvato/non approvato.</a:t>
            </a:r>
          </a:p>
          <a:p>
            <a:r>
              <a:rPr lang="it-IT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Date appelli (2025): 12/3, 9/4, 7/5, 11/6, 10/9</a:t>
            </a:r>
          </a:p>
          <a:p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200" b="1" dirty="0">
                <a:solidFill>
                  <a:srgbClr val="BC56B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-Bold"/>
              </a:rPr>
              <a:t>RESPONSABILI SCIENTIFICHE</a:t>
            </a:r>
          </a:p>
          <a:p>
            <a:r>
              <a:rPr lang="it-IT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Prof.ssa Barbara Frossi</a:t>
            </a:r>
            <a:r>
              <a:rPr lang="it-I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Associata di Patologia Generale, Università di Udine</a:t>
            </a:r>
          </a:p>
          <a:p>
            <a:r>
              <a:rPr lang="it-IT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Prof.ssa Lorenza </a:t>
            </a:r>
            <a:r>
              <a:rPr lang="it-IT" sz="1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Driul</a:t>
            </a:r>
            <a:r>
              <a:rPr lang="it-I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Associata di Ostetricia e Ginecologia, Università di Udine</a:t>
            </a:r>
            <a:endParaRPr lang="it-IT" sz="1200" b="1" dirty="0">
              <a:solidFill>
                <a:srgbClr val="BC56BE"/>
              </a:solidFill>
              <a:latin typeface="Calibri" panose="020F0502020204030204" pitchFamily="34" charset="0"/>
              <a:ea typeface="Calibri" panose="020F0502020204030204" pitchFamily="34" charset="0"/>
              <a:cs typeface="Calibri-Bold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DDFDB22-E9B4-C674-CC0B-7447582237AC}"/>
              </a:ext>
            </a:extLst>
          </p:cNvPr>
          <p:cNvSpPr txBox="1"/>
          <p:nvPr/>
        </p:nvSpPr>
        <p:spPr>
          <a:xfrm>
            <a:off x="3507409" y="3660540"/>
            <a:ext cx="3299791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BC56B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-Bold"/>
              </a:rPr>
              <a:t>PROGRAMMA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2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Introduzione alla medicina di genere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it-I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Prof.ssa Barbara Frossi, Università di Udine</a:t>
            </a:r>
          </a:p>
          <a:p>
            <a:r>
              <a:rPr lang="it-IT" sz="12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Epidemiologia e prevenzione in un’ottica di genere 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it-I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Prof.ssa M. </a:t>
            </a:r>
            <a:r>
              <a:rPr lang="it-I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Parpinel</a:t>
            </a:r>
            <a:r>
              <a:rPr lang="it-IT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Università di Udine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2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Approcci differenziati per l’assistenza infermieristica in relazione al genere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it-I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Prof.ssa Alvisa Palese, Università di Udine</a:t>
            </a:r>
          </a:p>
          <a:p>
            <a:r>
              <a:rPr lang="it-IT" sz="12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Differenze di sesso e di genere nelle malattie allergiche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it-I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Dott. Marco De Carli, ASUFC</a:t>
            </a:r>
          </a:p>
          <a:p>
            <a:r>
              <a:rPr lang="it-IT" sz="12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Neuroscienze e neurofisiologia nel maschio e nella femmina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it-I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Prof.</a:t>
            </a:r>
            <a:r>
              <a:rPr lang="it-IT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Davide Anchisi</a:t>
            </a:r>
            <a:r>
              <a:rPr lang="it-I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Università di Udine</a:t>
            </a:r>
          </a:p>
          <a:p>
            <a:r>
              <a:rPr lang="it-IT" sz="12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differenze di genere nello scompenso cardiaco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it-I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Prof. Antonio Beltrami, Università di Udine</a:t>
            </a:r>
          </a:p>
          <a:p>
            <a:r>
              <a:rPr lang="it-IT" sz="1200" i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Liver</a:t>
            </a:r>
            <a:r>
              <a:rPr lang="it-IT" sz="12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200" i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tumors</a:t>
            </a:r>
            <a:r>
              <a:rPr lang="it-IT" sz="12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gender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it-I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Prof. Umberto Baccarani, Università di Udine</a:t>
            </a:r>
          </a:p>
          <a:p>
            <a:r>
              <a:rPr lang="it-IT" sz="12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Differenze di genere al pronto soccorso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it-I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Dott</a:t>
            </a:r>
            <a:r>
              <a:rPr lang="it-I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.ssa Elisa Pontoni, ASFO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2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differenze di genere nella percezione al dolore e nella risposta al suo trattamento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it-I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Prof.ssa Tiziana Bove, Università di Udine</a:t>
            </a:r>
          </a:p>
          <a:p>
            <a:r>
              <a:rPr lang="it-IT" sz="12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Discriminazione e violenza di genere</a:t>
            </a:r>
            <a:endParaRPr lang="it-IT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it-IT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Prof.ssa Valeria Filì, Università di Udine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8ED02AB-AEA8-D00C-EA05-89DB4BBB0701}"/>
              </a:ext>
            </a:extLst>
          </p:cNvPr>
          <p:cNvSpPr txBox="1"/>
          <p:nvPr/>
        </p:nvSpPr>
        <p:spPr>
          <a:xfrm>
            <a:off x="199887" y="9376147"/>
            <a:ext cx="54889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BC56B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-Bold"/>
              </a:rPr>
              <a:t>Per info: </a:t>
            </a:r>
            <a:r>
              <a:rPr lang="it-IT" sz="1200" u="sng" dirty="0">
                <a:solidFill>
                  <a:srgbClr val="0563C1"/>
                </a:solidFill>
                <a:effectLst/>
                <a:latin typeface="Calibri-Bold"/>
                <a:ea typeface="Calibri" panose="020F0502020204030204" pitchFamily="34" charset="0"/>
                <a:cs typeface="Calibri-Bold"/>
                <a:hlinkClick r:id="rId3"/>
              </a:rPr>
              <a:t>barbara.frossi@uniud.it</a:t>
            </a:r>
            <a:r>
              <a:rPr lang="it-IT" sz="1200" dirty="0">
                <a:solidFill>
                  <a:srgbClr val="0563C2"/>
                </a:solidFill>
                <a:effectLst/>
                <a:latin typeface="Calibri-Bold"/>
                <a:ea typeface="Calibri" panose="020F0502020204030204" pitchFamily="34" charset="0"/>
                <a:cs typeface="Calibri-Bold"/>
              </a:rPr>
              <a:t>; </a:t>
            </a:r>
            <a:r>
              <a:rPr lang="it-IT" sz="1200" u="sng" dirty="0">
                <a:solidFill>
                  <a:srgbClr val="0563C1"/>
                </a:solidFill>
                <a:effectLst/>
                <a:latin typeface="Calibri-Bold"/>
                <a:ea typeface="Calibri" panose="020F0502020204030204" pitchFamily="34" charset="0"/>
                <a:cs typeface="Calibri-Bold"/>
                <a:hlinkClick r:id="rId4"/>
              </a:rPr>
              <a:t>lorenza.driul@uniud.it</a:t>
            </a:r>
            <a:r>
              <a:rPr lang="it-IT" sz="1200" dirty="0">
                <a:effectLst/>
              </a:rPr>
              <a:t> 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23023472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638</TotalTime>
  <Words>348</Words>
  <Application>Microsoft Office PowerPoint</Application>
  <PresentationFormat>A4 (21x29,7 cm)</PresentationFormat>
  <Paragraphs>45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Calibri-Bold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Barbara Frossi</dc:creator>
  <cp:lastModifiedBy>Barbara Frossi</cp:lastModifiedBy>
  <cp:revision>12</cp:revision>
  <dcterms:created xsi:type="dcterms:W3CDTF">2023-09-06T10:07:07Z</dcterms:created>
  <dcterms:modified xsi:type="dcterms:W3CDTF">2024-09-18T09:11:43Z</dcterms:modified>
</cp:coreProperties>
</file>