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797675" cy="9926638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</p:embeddedFont>
    <p:embeddedFont>
      <p:font typeface="Montserrat Bold" panose="00000800000000000000" charset="0"/>
      <p:regular r:id="rId8"/>
    </p:embeddedFont>
    <p:embeddedFont>
      <p:font typeface="Montserrat Semi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1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4438" y="14242465"/>
            <a:ext cx="1351924" cy="408607"/>
          </a:xfrm>
          <a:custGeom>
            <a:avLst/>
            <a:gdLst/>
            <a:ahLst/>
            <a:cxnLst/>
            <a:rect l="l" t="t" r="r" b="b"/>
            <a:pathLst>
              <a:path w="1351924" h="408607">
                <a:moveTo>
                  <a:pt x="0" y="0"/>
                </a:moveTo>
                <a:lnTo>
                  <a:pt x="1351924" y="0"/>
                </a:lnTo>
                <a:lnTo>
                  <a:pt x="1351924" y="408606"/>
                </a:lnTo>
                <a:lnTo>
                  <a:pt x="0" y="40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5791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 flipH="1">
            <a:off x="571594" y="4313673"/>
            <a:ext cx="958580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4" name="AutoShape 4"/>
          <p:cNvSpPr/>
          <p:nvPr/>
        </p:nvSpPr>
        <p:spPr>
          <a:xfrm flipH="1">
            <a:off x="571594" y="1785429"/>
            <a:ext cx="958580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" name="AutoShape 5"/>
          <p:cNvSpPr/>
          <p:nvPr/>
        </p:nvSpPr>
        <p:spPr>
          <a:xfrm flipH="1">
            <a:off x="571594" y="5643448"/>
            <a:ext cx="958580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AutoShape 6"/>
          <p:cNvSpPr/>
          <p:nvPr/>
        </p:nvSpPr>
        <p:spPr>
          <a:xfrm flipH="1">
            <a:off x="571594" y="6963185"/>
            <a:ext cx="958580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7" name="AutoShape 7"/>
          <p:cNvSpPr/>
          <p:nvPr/>
        </p:nvSpPr>
        <p:spPr>
          <a:xfrm flipH="1">
            <a:off x="571594" y="10051437"/>
            <a:ext cx="958580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571594" y="2018571"/>
            <a:ext cx="9585806" cy="158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Piano Nazionale di </a:t>
            </a: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Ripresa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e </a:t>
            </a: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Resilienza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  <a:p>
            <a:pPr algn="l">
              <a:lnSpc>
                <a:spcPts val="4256"/>
              </a:lnSpc>
            </a:pP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Missione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4 - </a:t>
            </a: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Componente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2 - </a:t>
            </a: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Investimento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1.5</a:t>
            </a:r>
          </a:p>
          <a:p>
            <a:pPr algn="l">
              <a:lnSpc>
                <a:spcPts val="4256"/>
              </a:lnSpc>
            </a:pP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Avviso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“</a:t>
            </a: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Ecosistemi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3200" dirty="0" err="1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dell’Innovazione</a:t>
            </a:r>
            <a:r>
              <a:rPr lang="en-US" sz="3200" dirty="0">
                <a:solidFill>
                  <a:srgbClr val="054D93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1594" y="4395260"/>
            <a:ext cx="9585806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Titolo</a:t>
            </a:r>
            <a:r>
              <a:rPr lang="en-US" sz="2199" dirty="0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del </a:t>
            </a: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progetto</a:t>
            </a:r>
            <a:endParaRPr lang="en-US" sz="2199" dirty="0">
              <a:solidFill>
                <a:srgbClr val="054D9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Titolo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ed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acronimo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progetto</a:t>
            </a: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1594" y="5695776"/>
            <a:ext cx="8034777" cy="765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Codice</a:t>
            </a:r>
            <a:r>
              <a:rPr lang="en-US" sz="2199" dirty="0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CUP</a:t>
            </a: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Inserire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il CUP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assegnato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al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soggetto</a:t>
            </a: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1594" y="7053673"/>
            <a:ext cx="2945328" cy="235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Soggetto</a:t>
            </a:r>
            <a:r>
              <a:rPr lang="en-US" sz="2199" dirty="0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attuatore</a:t>
            </a:r>
            <a:endParaRPr lang="en-US" sz="2199" dirty="0">
              <a:solidFill>
                <a:srgbClr val="054D9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54D9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Regione</a:t>
            </a:r>
            <a:endParaRPr lang="en-US" sz="219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Indirizzo</a:t>
            </a:r>
            <a:endParaRPr lang="en-US" sz="2199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84741" y="7053673"/>
            <a:ext cx="6052647" cy="235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ragione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sociale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del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soggetto</a:t>
            </a: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della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sede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operativa</a:t>
            </a: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della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sede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operativa</a:t>
            </a: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della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sede</a:t>
            </a:r>
            <a:r>
              <a:rPr lang="en-US" sz="21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operativa</a:t>
            </a:r>
            <a:endParaRPr lang="en-US" sz="2199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1594" y="10141924"/>
            <a:ext cx="9585806" cy="354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Obiettivo</a:t>
            </a:r>
            <a:r>
              <a:rPr lang="en-US" sz="2199" dirty="0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principale</a:t>
            </a:r>
            <a:r>
              <a:rPr lang="en-US" sz="2199" dirty="0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199" dirty="0" err="1">
                <a:solidFill>
                  <a:srgbClr val="054D9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dell’operazione</a:t>
            </a:r>
            <a:endParaRPr lang="en-US" sz="2199" dirty="0">
              <a:solidFill>
                <a:srgbClr val="054D9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3079"/>
              </a:lnSpc>
            </a:pP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Bando a cascata per la selezione di proposte progettuali destinate all’area del </a:t>
            </a:r>
            <a:r>
              <a:rPr lang="it-IT" sz="2000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Triveneto/Mezzogiorno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 finanziato nell’ambito del programma di ricerca dello </a:t>
            </a:r>
            <a:r>
              <a:rPr lang="it-IT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Spoke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3 di </a:t>
            </a:r>
            <a:r>
              <a:rPr lang="it-IT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iNEST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«</a:t>
            </a:r>
            <a:r>
              <a:rPr lang="it-IT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Interconnected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Nord-Est Innovation </a:t>
            </a:r>
            <a:r>
              <a:rPr lang="it-IT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Ecosystem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» (CUP: G23C22001130006), a valere sulle risorse del Piano Nazionale per la Ripresa e Resilienza (PNRR), M4C2, </a:t>
            </a:r>
            <a:r>
              <a:rPr lang="it-IT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1.5. creazione e rafforzamento di "Ecosistemi dell’innovazione per la sostenibilità”, finanziato dall’Unione Europea, </a:t>
            </a:r>
            <a:r>
              <a:rPr lang="it-IT" sz="20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NextGenerationEU</a:t>
            </a:r>
            <a:r>
              <a:rPr lang="it-IT" sz="2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it-IT" sz="2000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RTxx</a:t>
            </a:r>
            <a:r>
              <a:rPr lang="it-IT" sz="2000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. Numero e Titolo del </a:t>
            </a:r>
            <a:r>
              <a:rPr lang="it-IT" sz="2000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r>
              <a:rPr lang="it-IT" sz="2000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2000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Topic</a:t>
            </a:r>
            <a:r>
              <a:rPr lang="it-IT" sz="2000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(RT) di riferimento del bando</a:t>
            </a:r>
            <a:endParaRPr lang="en-US" sz="2000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AutoShape 15"/>
          <p:cNvSpPr/>
          <p:nvPr/>
        </p:nvSpPr>
        <p:spPr>
          <a:xfrm flipV="1">
            <a:off x="4819037" y="479920"/>
            <a:ext cx="0" cy="102910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AutoShape 16"/>
          <p:cNvSpPr/>
          <p:nvPr/>
        </p:nvSpPr>
        <p:spPr>
          <a:xfrm flipV="1">
            <a:off x="2803143" y="501124"/>
            <a:ext cx="0" cy="102910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/>
          <p:cNvSpPr/>
          <p:nvPr/>
        </p:nvSpPr>
        <p:spPr>
          <a:xfrm>
            <a:off x="749522" y="445016"/>
            <a:ext cx="1929980" cy="484907"/>
          </a:xfrm>
          <a:custGeom>
            <a:avLst/>
            <a:gdLst/>
            <a:ahLst/>
            <a:cxnLst/>
            <a:rect l="l" t="t" r="r" b="b"/>
            <a:pathLst>
              <a:path w="1929980" h="484907">
                <a:moveTo>
                  <a:pt x="0" y="0"/>
                </a:moveTo>
                <a:lnTo>
                  <a:pt x="1929979" y="0"/>
                </a:lnTo>
                <a:lnTo>
                  <a:pt x="1929979" y="484907"/>
                </a:lnTo>
                <a:lnTo>
                  <a:pt x="0" y="484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3012508" y="499466"/>
            <a:ext cx="1399618" cy="420469"/>
          </a:xfrm>
          <a:custGeom>
            <a:avLst/>
            <a:gdLst/>
            <a:ahLst/>
            <a:cxnLst/>
            <a:rect l="l" t="t" r="r" b="b"/>
            <a:pathLst>
              <a:path w="1399618" h="420469">
                <a:moveTo>
                  <a:pt x="0" y="0"/>
                </a:moveTo>
                <a:lnTo>
                  <a:pt x="1399618" y="0"/>
                </a:lnTo>
                <a:lnTo>
                  <a:pt x="1399618" y="420469"/>
                </a:lnTo>
                <a:lnTo>
                  <a:pt x="0" y="4204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5017492" y="480188"/>
            <a:ext cx="1523314" cy="487045"/>
          </a:xfrm>
          <a:custGeom>
            <a:avLst/>
            <a:gdLst/>
            <a:ahLst/>
            <a:cxnLst/>
            <a:rect l="l" t="t" r="r" b="b"/>
            <a:pathLst>
              <a:path w="1523314" h="487045">
                <a:moveTo>
                  <a:pt x="0" y="0"/>
                </a:moveTo>
                <a:lnTo>
                  <a:pt x="1523314" y="0"/>
                </a:lnTo>
                <a:lnTo>
                  <a:pt x="1523314" y="487045"/>
                </a:lnTo>
                <a:lnTo>
                  <a:pt x="0" y="487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758" t="-94214" r="-18209" b="-10429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AutoShape 20"/>
          <p:cNvSpPr/>
          <p:nvPr/>
        </p:nvSpPr>
        <p:spPr>
          <a:xfrm flipV="1">
            <a:off x="564438" y="501124"/>
            <a:ext cx="0" cy="102910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1" name="Freeform 21"/>
          <p:cNvSpPr/>
          <p:nvPr/>
        </p:nvSpPr>
        <p:spPr>
          <a:xfrm>
            <a:off x="8606371" y="411508"/>
            <a:ext cx="1669711" cy="1056472"/>
          </a:xfrm>
          <a:custGeom>
            <a:avLst/>
            <a:gdLst/>
            <a:ahLst/>
            <a:cxnLst/>
            <a:rect l="l" t="t" r="r" b="b"/>
            <a:pathLst>
              <a:path w="1669711" h="1056472">
                <a:moveTo>
                  <a:pt x="0" y="0"/>
                </a:moveTo>
                <a:lnTo>
                  <a:pt x="1669711" y="0"/>
                </a:lnTo>
                <a:lnTo>
                  <a:pt x="1669711" y="1056472"/>
                </a:lnTo>
                <a:lnTo>
                  <a:pt x="0" y="1056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AutoShape 22"/>
          <p:cNvSpPr/>
          <p:nvPr/>
        </p:nvSpPr>
        <p:spPr>
          <a:xfrm flipV="1">
            <a:off x="8448634" y="480188"/>
            <a:ext cx="0" cy="102910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3" name="AutoShape 23"/>
          <p:cNvSpPr/>
          <p:nvPr/>
        </p:nvSpPr>
        <p:spPr>
          <a:xfrm flipH="1">
            <a:off x="571594" y="14002706"/>
            <a:ext cx="958580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3C4B857-7203-D473-4920-5EA76B2B96BC}"/>
              </a:ext>
            </a:extLst>
          </p:cNvPr>
          <p:cNvSpPr/>
          <p:nvPr/>
        </p:nvSpPr>
        <p:spPr>
          <a:xfrm>
            <a:off x="3516922" y="14284905"/>
            <a:ext cx="1633679" cy="36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Logo Capofila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1207E15-3F36-6696-F521-FD2E17512055}"/>
              </a:ext>
            </a:extLst>
          </p:cNvPr>
          <p:cNvSpPr/>
          <p:nvPr/>
        </p:nvSpPr>
        <p:spPr>
          <a:xfrm>
            <a:off x="5245239" y="14287317"/>
            <a:ext cx="1633679" cy="36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Logo soggetto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9621F6A6-10F2-12B3-8243-E47BEDA0EC21}"/>
              </a:ext>
            </a:extLst>
          </p:cNvPr>
          <p:cNvSpPr/>
          <p:nvPr/>
        </p:nvSpPr>
        <p:spPr>
          <a:xfrm>
            <a:off x="6972692" y="14284905"/>
            <a:ext cx="1633679" cy="36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Logo soggetto2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90B09C4-2A9A-51B2-09C4-6A5536DEDC9A}"/>
              </a:ext>
            </a:extLst>
          </p:cNvPr>
          <p:cNvSpPr/>
          <p:nvPr/>
        </p:nvSpPr>
        <p:spPr>
          <a:xfrm>
            <a:off x="8700123" y="14284905"/>
            <a:ext cx="1633679" cy="3656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Logo soggetto3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155</Words>
  <Application>Microsoft Office PowerPoint</Application>
  <PresentationFormat>Personalizzato</PresentationFormat>
  <Paragraphs>25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Montserrat Bold</vt:lpstr>
      <vt:lpstr>Montserrat</vt:lpstr>
      <vt:lpstr>Arial</vt:lpstr>
      <vt:lpstr>Montserrat Semi-Bold</vt:lpstr>
      <vt:lpstr>Calibri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Locandina_A3_rendicontazione_Spoke3</dc:title>
  <dc:creator>Mara Bon</dc:creator>
  <cp:lastModifiedBy>Filippo Romanello</cp:lastModifiedBy>
  <cp:revision>7</cp:revision>
  <cp:lastPrinted>2024-07-23T10:03:58Z</cp:lastPrinted>
  <dcterms:created xsi:type="dcterms:W3CDTF">2006-08-16T00:00:00Z</dcterms:created>
  <dcterms:modified xsi:type="dcterms:W3CDTF">2024-07-23T13:05:57Z</dcterms:modified>
  <dc:identifier>DAGEopXXbds</dc:identifier>
</cp:coreProperties>
</file>